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87" r:id="rId14"/>
    <p:sldId id="270" r:id="rId15"/>
    <p:sldId id="271" r:id="rId16"/>
    <p:sldId id="273" r:id="rId17"/>
    <p:sldId id="274" r:id="rId18"/>
    <p:sldId id="275" r:id="rId19"/>
    <p:sldId id="278" r:id="rId20"/>
    <p:sldId id="286" r:id="rId21"/>
    <p:sldId id="280" r:id="rId22"/>
    <p:sldId id="284" r:id="rId23"/>
    <p:sldId id="279" r:id="rId24"/>
    <p:sldId id="282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en-US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7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12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1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374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66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1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93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08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4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3C85-0162-47D4-99AF-4AC203989E37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B705B-F4AB-4AAE-A32E-37861D240F5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7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6435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97864"/>
            <a:ext cx="10515600" cy="5458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	Мета </a:t>
            </a:r>
            <a:r>
              <a:rPr lang="ru-RU" dirty="0" err="1" smtClean="0"/>
              <a:t>цього</a:t>
            </a:r>
            <a:r>
              <a:rPr lang="ru-RU" dirty="0" smtClean="0"/>
              <a:t> курсу - </a:t>
            </a:r>
            <a:r>
              <a:rPr lang="ru-RU" dirty="0" err="1" smtClean="0"/>
              <a:t>ознайомитися</a:t>
            </a:r>
            <a:r>
              <a:rPr lang="ru-RU" dirty="0" smtClean="0"/>
              <a:t> з </a:t>
            </a:r>
            <a:r>
              <a:rPr lang="ru-RU" dirty="0" err="1" smtClean="0"/>
              <a:t>концепціями</a:t>
            </a:r>
            <a:r>
              <a:rPr lang="ru-RU" dirty="0" smtClean="0"/>
              <a:t> та </a:t>
            </a:r>
            <a:r>
              <a:rPr lang="ru-RU" dirty="0" err="1" smtClean="0"/>
              <a:t>технологічним</a:t>
            </a:r>
            <a:r>
              <a:rPr lang="ru-RU" dirty="0" smtClean="0"/>
              <a:t> </a:t>
            </a:r>
            <a:r>
              <a:rPr lang="ru-RU" dirty="0" err="1" smtClean="0"/>
              <a:t>процесом</a:t>
            </a:r>
            <a:r>
              <a:rPr lang="ru-RU" dirty="0" smtClean="0"/>
              <a:t> у </a:t>
            </a:r>
            <a:r>
              <a:rPr lang="ru-RU" dirty="0" err="1" smtClean="0"/>
              <a:t>галузі</a:t>
            </a:r>
            <a:r>
              <a:rPr lang="ru-RU" dirty="0" smtClean="0"/>
              <a:t> </a:t>
            </a:r>
            <a:r>
              <a:rPr lang="ru-RU" dirty="0" err="1" smtClean="0"/>
              <a:t>веброзробки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err="1" smtClean="0"/>
              <a:t>Розглянули</a:t>
            </a:r>
            <a:r>
              <a:rPr lang="ru-RU" dirty="0" smtClean="0"/>
              <a:t> </a:t>
            </a:r>
            <a:r>
              <a:rPr lang="ru-RU" b="1" dirty="0" err="1" smtClean="0"/>
              <a:t>найпопулярніші</a:t>
            </a:r>
            <a:r>
              <a:rPr lang="ru-RU" b="1" dirty="0" smtClean="0"/>
              <a:t> </a:t>
            </a:r>
            <a:r>
              <a:rPr lang="ru-RU" b="1" dirty="0" err="1" smtClean="0"/>
              <a:t>професії</a:t>
            </a:r>
            <a:r>
              <a:rPr lang="ru-RU" b="1" dirty="0" smtClean="0"/>
              <a:t> </a:t>
            </a:r>
            <a:r>
              <a:rPr lang="ru-RU" dirty="0" smtClean="0"/>
              <a:t>у </a:t>
            </a:r>
            <a:r>
              <a:rPr lang="ru-RU" dirty="0" err="1" smtClean="0"/>
              <a:t>сфері</a:t>
            </a:r>
            <a:r>
              <a:rPr lang="ru-RU" dirty="0" smtClean="0"/>
              <a:t> </a:t>
            </a:r>
            <a:r>
              <a:rPr lang="ru-RU" dirty="0" err="1" smtClean="0"/>
              <a:t>digital</a:t>
            </a:r>
            <a:r>
              <a:rPr lang="ru-RU" dirty="0" smtClean="0"/>
              <a:t> на </a:t>
            </a:r>
            <a:r>
              <a:rPr lang="ru-RU" dirty="0" err="1" smtClean="0"/>
              <a:t>сьогоднішній</a:t>
            </a:r>
            <a:r>
              <a:rPr lang="ru-RU" dirty="0" smtClean="0"/>
              <a:t> день.</a:t>
            </a:r>
          </a:p>
          <a:p>
            <a:pPr marL="0" indent="0">
              <a:buNone/>
            </a:pPr>
            <a:r>
              <a:rPr lang="ru-RU" dirty="0" err="1" smtClean="0"/>
              <a:t>Розглянули</a:t>
            </a:r>
            <a:r>
              <a:rPr lang="ru-RU" dirty="0" smtClean="0"/>
              <a:t> </a:t>
            </a:r>
            <a:r>
              <a:rPr lang="ru-RU" b="1" dirty="0" err="1" smtClean="0"/>
              <a:t>основні</a:t>
            </a:r>
            <a:r>
              <a:rPr lang="ru-RU" b="1" dirty="0" smtClean="0"/>
              <a:t> </a:t>
            </a:r>
            <a:r>
              <a:rPr lang="ru-RU" b="1" dirty="0" err="1" smtClean="0"/>
              <a:t>групи</a:t>
            </a:r>
            <a:r>
              <a:rPr lang="ru-RU" b="1" dirty="0" smtClean="0"/>
              <a:t> </a:t>
            </a:r>
            <a:r>
              <a:rPr lang="ru-RU" dirty="0" smtClean="0"/>
              <a:t>веб- </a:t>
            </a:r>
            <a:r>
              <a:rPr lang="ru-RU" dirty="0" err="1" smtClean="0"/>
              <a:t>сайтів</a:t>
            </a:r>
            <a:endParaRPr lang="ru-RU" dirty="0" smtClean="0"/>
          </a:p>
          <a:p>
            <a:pPr marL="0" indent="0">
              <a:buNone/>
            </a:pPr>
            <a:r>
              <a:rPr lang="ru-RU" dirty="0" err="1" smtClean="0"/>
              <a:t>Ознайомилися</a:t>
            </a:r>
            <a:r>
              <a:rPr lang="ru-RU" dirty="0" smtClean="0"/>
              <a:t> з </a:t>
            </a:r>
            <a:r>
              <a:rPr lang="ru-RU" b="1" dirty="0" err="1" smtClean="0"/>
              <a:t>етапами</a:t>
            </a:r>
            <a:r>
              <a:rPr lang="ru-RU" b="1" dirty="0" smtClean="0"/>
              <a:t> </a:t>
            </a:r>
            <a:r>
              <a:rPr lang="ru-RU" b="1" dirty="0" err="1" smtClean="0"/>
              <a:t>розробки</a:t>
            </a:r>
            <a:r>
              <a:rPr lang="ru-RU" b="1" dirty="0" smtClean="0"/>
              <a:t> </a:t>
            </a:r>
            <a:r>
              <a:rPr lang="ru-RU" dirty="0" err="1" smtClean="0"/>
              <a:t>сайтів</a:t>
            </a:r>
            <a:endParaRPr lang="ru-RU" dirty="0" smtClean="0"/>
          </a:p>
          <a:p>
            <a:pPr marL="0" indent="0">
              <a:buNone/>
            </a:pPr>
            <a:r>
              <a:rPr lang="ru-RU" dirty="0" err="1" smtClean="0"/>
              <a:t>Розглянули</a:t>
            </a:r>
            <a:r>
              <a:rPr lang="ru-RU" dirty="0" smtClean="0"/>
              <a:t> два </a:t>
            </a:r>
            <a:r>
              <a:rPr lang="ru-RU" dirty="0" err="1" smtClean="0"/>
              <a:t>найпоширеніші</a:t>
            </a:r>
            <a:r>
              <a:rPr lang="ru-RU" dirty="0" smtClean="0"/>
              <a:t> </a:t>
            </a:r>
            <a:r>
              <a:rPr lang="ru-RU" dirty="0" err="1"/>
              <a:t>способи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з </a:t>
            </a:r>
            <a:r>
              <a:rPr lang="ru-RU" dirty="0" err="1"/>
              <a:t>побажаннями</a:t>
            </a:r>
            <a:r>
              <a:rPr lang="ru-RU" dirty="0"/>
              <a:t> </a:t>
            </a:r>
            <a:r>
              <a:rPr lang="ru-RU" dirty="0" err="1"/>
              <a:t>клієнта</a:t>
            </a:r>
            <a:r>
              <a:rPr lang="ru-RU" dirty="0"/>
              <a:t> </a:t>
            </a:r>
            <a:r>
              <a:rPr lang="ru-RU" dirty="0" err="1"/>
              <a:t>щодо</a:t>
            </a:r>
            <a:r>
              <a:rPr lang="ru-RU" dirty="0"/>
              <a:t> </a:t>
            </a:r>
            <a:r>
              <a:rPr lang="ru-RU" dirty="0" err="1"/>
              <a:t>проєкту</a:t>
            </a:r>
            <a:r>
              <a:rPr lang="ru-RU" dirty="0"/>
              <a:t> - </a:t>
            </a:r>
            <a:r>
              <a:rPr lang="ru-RU" b="1" dirty="0" err="1" smtClean="0"/>
              <a:t>бріф</a:t>
            </a:r>
            <a:r>
              <a:rPr lang="ru-RU" dirty="0" smtClean="0"/>
              <a:t> </a:t>
            </a:r>
            <a:r>
              <a:rPr lang="ru-RU" dirty="0"/>
              <a:t>і </a:t>
            </a:r>
            <a:r>
              <a:rPr lang="ru-RU" b="1" dirty="0" err="1" smtClean="0"/>
              <a:t>технічне</a:t>
            </a:r>
            <a:r>
              <a:rPr lang="ru-RU" b="1" dirty="0" smtClean="0"/>
              <a:t> </a:t>
            </a:r>
            <a:r>
              <a:rPr lang="ru-RU" b="1" dirty="0" err="1"/>
              <a:t>завдання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737395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3976914" cy="529771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794" y="852074"/>
            <a:ext cx="3667034" cy="529771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0567" y="1545027"/>
            <a:ext cx="3679204" cy="523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7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РОЗРОБКА/технічне завдання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b="1" dirty="0" smtClean="0"/>
              <a:t>	Технічне </a:t>
            </a:r>
            <a:r>
              <a:rPr lang="uk-UA" b="1" dirty="0"/>
              <a:t>завдання </a:t>
            </a:r>
            <a:r>
              <a:rPr lang="uk-UA" dirty="0"/>
              <a:t>- це основний документ будь-якого продукту. Він описує набір вимог до системи і затверджується як замовником, </a:t>
            </a:r>
          </a:p>
          <a:p>
            <a:pPr marL="0" indent="0">
              <a:buNone/>
            </a:pPr>
            <a:r>
              <a:rPr lang="uk-UA" dirty="0"/>
              <a:t>так і виконавцем.</a:t>
            </a:r>
          </a:p>
          <a:p>
            <a:pPr marL="0" indent="0">
              <a:buNone/>
            </a:pPr>
            <a:r>
              <a:rPr lang="uk-UA" dirty="0" smtClean="0"/>
              <a:t>	Обсяг </a:t>
            </a:r>
            <a:r>
              <a:rPr lang="uk-UA" dirty="0"/>
              <a:t>завдання варіюється залежно від обсягу </a:t>
            </a:r>
            <a:r>
              <a:rPr lang="uk-UA" dirty="0" err="1" smtClean="0"/>
              <a:t>проєкту</a:t>
            </a:r>
            <a:r>
              <a:rPr lang="uk-UA" dirty="0"/>
              <a:t>, але зазвичай технічне завдання за обсягом </a:t>
            </a:r>
            <a:r>
              <a:rPr lang="uk-UA" dirty="0" smtClean="0"/>
              <a:t>більше</a:t>
            </a:r>
            <a:r>
              <a:rPr lang="uk-UA" dirty="0"/>
              <a:t>, ніж </a:t>
            </a:r>
            <a:r>
              <a:rPr lang="uk-UA" dirty="0" err="1"/>
              <a:t>бриф</a:t>
            </a:r>
            <a:r>
              <a:rPr lang="uk-UA" dirty="0"/>
              <a:t> і його обсяг може доходити до сотні сторінок.</a:t>
            </a:r>
          </a:p>
          <a:p>
            <a:pPr marL="0" indent="0">
              <a:buNone/>
            </a:pPr>
            <a:r>
              <a:rPr lang="uk-UA" b="1" dirty="0" smtClean="0"/>
              <a:t>ТЗ</a:t>
            </a:r>
            <a:r>
              <a:rPr lang="uk-UA" dirty="0" smtClean="0"/>
              <a:t> </a:t>
            </a:r>
            <a:r>
              <a:rPr lang="uk-UA" dirty="0"/>
              <a:t>містить більш детальну і конкретну інформацію про функціональні елементи </a:t>
            </a:r>
            <a:r>
              <a:rPr lang="uk-UA" dirty="0" smtClean="0"/>
              <a:t>сайту</a:t>
            </a:r>
            <a:r>
              <a:rPr lang="uk-UA" dirty="0"/>
              <a:t>. Крім того, технічне завдання зазвичай створюється для довгострокових </a:t>
            </a:r>
            <a:r>
              <a:rPr lang="uk-UA" dirty="0" err="1"/>
              <a:t>проєктів</a:t>
            </a:r>
            <a:r>
              <a:rPr lang="uk-UA" dirty="0"/>
              <a:t>, наприклад, складних сайтів з величезною системою сторінок. А </a:t>
            </a:r>
            <a:r>
              <a:rPr lang="uk-UA" dirty="0" err="1"/>
              <a:t>бріфи</a:t>
            </a:r>
            <a:r>
              <a:rPr lang="uk-UA" dirty="0"/>
              <a:t> </a:t>
            </a:r>
          </a:p>
          <a:p>
            <a:pPr marL="0" indent="0">
              <a:buNone/>
            </a:pPr>
            <a:r>
              <a:rPr lang="uk-UA" dirty="0"/>
              <a:t>більш застосовні в роботі з невеликими </a:t>
            </a:r>
            <a:r>
              <a:rPr lang="uk-UA" dirty="0" err="1"/>
              <a:t>проєктами</a:t>
            </a:r>
            <a:r>
              <a:rPr lang="uk-UA" dirty="0"/>
              <a:t>, де немає складного функціоналу.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349761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РОЗРОБКА/технічне завдання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uk-UA" b="1" dirty="0" smtClean="0"/>
              <a:t>-Структура </a:t>
            </a:r>
            <a:r>
              <a:rPr lang="uk-UA" b="1" dirty="0"/>
              <a:t>сайту</a:t>
            </a:r>
            <a:r>
              <a:rPr lang="uk-UA" dirty="0"/>
              <a:t>. У цьому пункті мають бути </a:t>
            </a:r>
            <a:r>
              <a:rPr lang="uk-UA" dirty="0" smtClean="0"/>
              <a:t>зазначено </a:t>
            </a:r>
            <a:r>
              <a:rPr lang="uk-UA" dirty="0"/>
              <a:t>основні розділи сайту, підрозділи, їхні </a:t>
            </a:r>
            <a:r>
              <a:rPr lang="uk-UA" dirty="0" smtClean="0"/>
              <a:t>складові</a:t>
            </a:r>
            <a:r>
              <a:rPr lang="uk-UA" dirty="0"/>
              <a:t>.</a:t>
            </a:r>
          </a:p>
          <a:p>
            <a:pPr marL="0" indent="0">
              <a:buNone/>
            </a:pPr>
            <a:r>
              <a:rPr lang="uk-UA" b="1" dirty="0" smtClean="0"/>
              <a:t>-Дизайн </a:t>
            </a:r>
            <a:r>
              <a:rPr lang="uk-UA" b="1" dirty="0"/>
              <a:t>сайту</a:t>
            </a:r>
            <a:r>
              <a:rPr lang="uk-UA" dirty="0"/>
              <a:t>. Цей пункт розписує побажання </a:t>
            </a:r>
            <a:r>
              <a:rPr lang="uk-UA" dirty="0" smtClean="0"/>
              <a:t>замовника </a:t>
            </a:r>
            <a:r>
              <a:rPr lang="uk-UA" dirty="0"/>
              <a:t>до колірних рішень, фону, шрифтів, </a:t>
            </a:r>
            <a:r>
              <a:rPr lang="uk-UA" dirty="0" smtClean="0"/>
              <a:t>зображень</a:t>
            </a:r>
            <a:r>
              <a:rPr lang="uk-UA" dirty="0"/>
              <a:t>, розташування елементів, необхідності відповідності фірмовому стилю тощо.</a:t>
            </a:r>
          </a:p>
          <a:p>
            <a:pPr marL="0" indent="0">
              <a:buNone/>
            </a:pPr>
            <a:r>
              <a:rPr lang="uk-UA" b="1" dirty="0" smtClean="0"/>
              <a:t>-Функціональність </a:t>
            </a:r>
            <a:r>
              <a:rPr lang="uk-UA" b="1" dirty="0"/>
              <a:t>сайту. </a:t>
            </a:r>
            <a:r>
              <a:rPr lang="uk-UA" dirty="0"/>
              <a:t>Тут мають бути розміщені всі необхідні для ефективної роботи сервіси, які були б зручні клієнту </a:t>
            </a:r>
            <a:r>
              <a:rPr lang="uk-UA" dirty="0" smtClean="0"/>
              <a:t>для </a:t>
            </a:r>
            <a:r>
              <a:rPr lang="uk-UA" dirty="0"/>
              <a:t>виконання його цілей.</a:t>
            </a:r>
          </a:p>
          <a:p>
            <a:pPr marL="0" indent="0">
              <a:buNone/>
            </a:pPr>
            <a:r>
              <a:rPr lang="uk-UA" b="1" dirty="0" smtClean="0"/>
              <a:t>-Система </a:t>
            </a:r>
            <a:r>
              <a:rPr lang="uk-UA" b="1" dirty="0"/>
              <a:t>управління сайтом </a:t>
            </a:r>
            <a:r>
              <a:rPr lang="uk-UA" dirty="0"/>
              <a:t>і вимог до неї. </a:t>
            </a:r>
          </a:p>
          <a:p>
            <a:pPr marL="0" indent="0">
              <a:buNone/>
            </a:pPr>
            <a:r>
              <a:rPr lang="uk-UA" b="1" dirty="0" smtClean="0"/>
              <a:t>-Контент </a:t>
            </a:r>
            <a:r>
              <a:rPr lang="uk-UA" b="1" dirty="0"/>
              <a:t>сайту</a:t>
            </a:r>
            <a:r>
              <a:rPr lang="uk-UA" dirty="0"/>
              <a:t>. Тут має обумовлюватися кількість заповнюваних сторінок, формат наданої інформації та терміни її надання. А також види контенту, які повинні </a:t>
            </a:r>
            <a:r>
              <a:rPr lang="uk-UA" dirty="0" smtClean="0"/>
              <a:t>бути </a:t>
            </a:r>
            <a:r>
              <a:rPr lang="uk-UA" dirty="0"/>
              <a:t>представлені </a:t>
            </a:r>
            <a:r>
              <a:rPr lang="uk-UA" dirty="0" smtClean="0"/>
              <a:t>.</a:t>
            </a:r>
            <a:endParaRPr lang="uk-UA" dirty="0"/>
          </a:p>
          <a:p>
            <a:pPr marL="0" indent="0">
              <a:buNone/>
            </a:pPr>
            <a:r>
              <a:rPr lang="uk-UA" b="1" dirty="0" smtClean="0"/>
              <a:t>-Терміни </a:t>
            </a:r>
            <a:r>
              <a:rPr lang="uk-UA" b="1" dirty="0"/>
              <a:t>створення сайту</a:t>
            </a:r>
            <a:r>
              <a:rPr lang="uk-UA" dirty="0"/>
              <a:t>. Визначити терміни розроблення великого проекту досить непросто, </a:t>
            </a:r>
          </a:p>
          <a:p>
            <a:pPr marL="0" indent="0">
              <a:buNone/>
            </a:pPr>
            <a:r>
              <a:rPr lang="uk-UA" dirty="0"/>
              <a:t>якщо не розбивати роботу на етапи і не розписувати їх. Дуже важливо задавати певні </a:t>
            </a:r>
            <a:r>
              <a:rPr lang="uk-UA" dirty="0" smtClean="0"/>
              <a:t>часові </a:t>
            </a:r>
            <a:r>
              <a:rPr lang="uk-UA" dirty="0"/>
              <a:t>терміни для кожного етапу.</a:t>
            </a:r>
          </a:p>
          <a:p>
            <a:pPr marL="0" indent="0">
              <a:buNone/>
            </a:pPr>
            <a:r>
              <a:rPr lang="uk-UA" b="1" dirty="0" smtClean="0"/>
              <a:t>-Прототипи </a:t>
            </a:r>
            <a:r>
              <a:rPr lang="uk-UA" b="1" dirty="0"/>
              <a:t>основних розділів сайту</a:t>
            </a:r>
            <a:r>
              <a:rPr lang="uk-UA" dirty="0"/>
              <a:t>. Замовник </a:t>
            </a:r>
            <a:r>
              <a:rPr lang="uk-UA" dirty="0" smtClean="0"/>
              <a:t>повинен </a:t>
            </a:r>
            <a:r>
              <a:rPr lang="uk-UA" dirty="0"/>
              <a:t>описати приблизний вигляд основних сторінок, щоб розробникам було легше зрозуміти, </a:t>
            </a:r>
            <a:r>
              <a:rPr lang="uk-UA" dirty="0" smtClean="0"/>
              <a:t>що </a:t>
            </a:r>
            <a:r>
              <a:rPr lang="uk-UA" dirty="0"/>
              <a:t>конкретно потрібно створити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4135906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2" y="109074"/>
            <a:ext cx="11974596" cy="663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41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РОЗРОБКА/інтерфейс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uk-UA" b="1" dirty="0"/>
              <a:t>Користувацький інтерфейс - це те, що робить </a:t>
            </a:r>
          </a:p>
          <a:p>
            <a:pPr marL="0" indent="0" algn="ctr">
              <a:buNone/>
            </a:pPr>
            <a:r>
              <a:rPr lang="uk-UA" b="1" dirty="0"/>
              <a:t>будь-який продукт корисним, цінним і використовуваним. </a:t>
            </a:r>
            <a:endParaRPr lang="uk-UA" b="1" dirty="0" smtClean="0"/>
          </a:p>
          <a:p>
            <a:pPr marL="0" indent="0">
              <a:buNone/>
            </a:pPr>
            <a:r>
              <a:rPr lang="uk-UA" b="1" dirty="0" smtClean="0"/>
              <a:t>Інтерфейс</a:t>
            </a:r>
            <a:r>
              <a:rPr lang="uk-UA" dirty="0" smtClean="0"/>
              <a:t> </a:t>
            </a:r>
            <a:r>
              <a:rPr lang="uk-UA" dirty="0"/>
              <a:t>- сукупність засобів, правил </a:t>
            </a:r>
            <a:r>
              <a:rPr lang="uk-UA" dirty="0" smtClean="0"/>
              <a:t>та </a:t>
            </a:r>
            <a:r>
              <a:rPr lang="uk-UA" dirty="0"/>
              <a:t>інструментів, що забезпечують взаємодію </a:t>
            </a:r>
            <a:r>
              <a:rPr lang="uk-UA" dirty="0" smtClean="0"/>
              <a:t>продукту </a:t>
            </a:r>
            <a:r>
              <a:rPr lang="uk-UA" dirty="0"/>
              <a:t>з користувачем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dirty="0"/>
              <a:t>Якщо </a:t>
            </a:r>
            <a:r>
              <a:rPr lang="en-US" b="1" dirty="0"/>
              <a:t>UI (User Interface) </a:t>
            </a:r>
            <a:r>
              <a:rPr lang="en-US" dirty="0"/>
              <a:t>- </a:t>
            </a:r>
            <a:r>
              <a:rPr lang="uk-UA" dirty="0"/>
              <a:t>це мова, за допомогою якої користувач спілкується з продуктом, </a:t>
            </a:r>
            <a:endParaRPr lang="uk-UA" dirty="0" smtClean="0"/>
          </a:p>
          <a:p>
            <a:pPr marL="0" indent="0">
              <a:buNone/>
            </a:pPr>
            <a:r>
              <a:rPr lang="uk-UA" dirty="0" smtClean="0"/>
              <a:t>то </a:t>
            </a:r>
            <a:r>
              <a:rPr lang="en-US" b="1" dirty="0" smtClean="0"/>
              <a:t>UX (</a:t>
            </a:r>
            <a:r>
              <a:rPr lang="en-US" b="1" dirty="0"/>
              <a:t>User Experience) </a:t>
            </a:r>
            <a:r>
              <a:rPr lang="en-US" dirty="0"/>
              <a:t>- </a:t>
            </a:r>
            <a:r>
              <a:rPr lang="uk-UA" dirty="0"/>
              <a:t>це досвід, отриманий користувачами від взаємодії з продуктом. </a:t>
            </a:r>
            <a:endParaRPr lang="en-US" dirty="0" smtClean="0"/>
          </a:p>
          <a:p>
            <a:pPr marL="0" indent="0">
              <a:buNone/>
            </a:pPr>
            <a:r>
              <a:rPr lang="ru-RU" b="1" dirty="0" err="1"/>
              <a:t>User</a:t>
            </a:r>
            <a:r>
              <a:rPr lang="ru-RU" b="1" dirty="0"/>
              <a:t> </a:t>
            </a:r>
            <a:r>
              <a:rPr lang="ru-RU" b="1" dirty="0" err="1"/>
              <a:t>Experience</a:t>
            </a:r>
            <a:r>
              <a:rPr lang="ru-RU" b="1" dirty="0"/>
              <a:t> </a:t>
            </a:r>
            <a:r>
              <a:rPr lang="ru-RU" dirty="0"/>
              <a:t>-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відчуття</a:t>
            </a:r>
            <a:r>
              <a:rPr lang="ru-RU" dirty="0"/>
              <a:t> і </a:t>
            </a:r>
            <a:r>
              <a:rPr lang="ru-RU" dirty="0" err="1"/>
              <a:t>реакція</a:t>
            </a:r>
            <a:r>
              <a:rPr lang="ru-RU" dirty="0"/>
              <a:t> самого </a:t>
            </a:r>
            <a:r>
              <a:rPr lang="ru-RU" dirty="0" err="1"/>
              <a:t>користувача</a:t>
            </a:r>
            <a:r>
              <a:rPr lang="ru-RU" dirty="0"/>
              <a:t> на продукт, те,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перебуває</a:t>
            </a:r>
            <a:r>
              <a:rPr lang="ru-RU" dirty="0"/>
              <a:t> в </a:t>
            </a:r>
            <a:r>
              <a:rPr lang="ru-RU" dirty="0" err="1"/>
              <a:t>нього</a:t>
            </a:r>
            <a:r>
              <a:rPr lang="ru-RU" dirty="0"/>
              <a:t> </a:t>
            </a:r>
            <a:r>
              <a:rPr lang="ru-RU" dirty="0" err="1"/>
              <a:t>безпосередньо</a:t>
            </a:r>
            <a:r>
              <a:rPr lang="ru-RU" dirty="0"/>
              <a:t> в </a:t>
            </a:r>
            <a:r>
              <a:rPr lang="ru-RU" dirty="0" err="1"/>
              <a:t>голові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92779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РОЗРОБКА/інформаційна архітектура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uk-UA" dirty="0"/>
              <a:t>Інформаційна архітектура - каркас веб-</a:t>
            </a:r>
            <a:r>
              <a:rPr lang="uk-UA" dirty="0" err="1"/>
              <a:t>проєкту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dirty="0" smtClean="0"/>
              <a:t>ІА  </a:t>
            </a:r>
            <a:r>
              <a:rPr lang="uk-UA" dirty="0"/>
              <a:t>- перша наочна ілюстрація, яка виникає не на рівні слайдів, текстів, розмови. Метод побудови інформаційної архітектури використовується для того, щоб найбільш структуровано та зрозуміло описати </a:t>
            </a:r>
            <a:r>
              <a:rPr lang="uk-UA" dirty="0" smtClean="0"/>
              <a:t>загальну </a:t>
            </a:r>
            <a:r>
              <a:rPr lang="uk-UA" dirty="0"/>
              <a:t>концепцію сайту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dirty="0"/>
              <a:t>Н</a:t>
            </a:r>
            <a:r>
              <a:rPr lang="uk-UA" dirty="0" smtClean="0"/>
              <a:t>айбільш очевидною </a:t>
            </a:r>
            <a:r>
              <a:rPr lang="uk-UA" dirty="0"/>
              <a:t>моделлю ІА є ієрархічна </a:t>
            </a:r>
            <a:r>
              <a:rPr lang="uk-UA" b="1" dirty="0"/>
              <a:t>деревоподібна модель</a:t>
            </a:r>
            <a:r>
              <a:rPr lang="uk-UA" dirty="0"/>
              <a:t>. </a:t>
            </a:r>
            <a:r>
              <a:rPr lang="uk-UA" dirty="0" smtClean="0"/>
              <a:t>У </a:t>
            </a:r>
            <a:r>
              <a:rPr lang="uk-UA" dirty="0"/>
              <a:t>цій моделі інформацію </a:t>
            </a:r>
            <a:r>
              <a:rPr lang="uk-UA" dirty="0" err="1"/>
              <a:t>розподілено</a:t>
            </a:r>
            <a:r>
              <a:rPr lang="uk-UA" dirty="0"/>
              <a:t> за категоріями на різних рівнях зверху вниз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2125033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" y="1443447"/>
            <a:ext cx="11866997" cy="51493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4128" y="384048"/>
            <a:ext cx="4412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Розробили інформаційну архітектуру сайту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111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РОЗРОБКА/інформаційна архітектура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 smtClean="0"/>
              <a:t>Щоб </a:t>
            </a:r>
            <a:r>
              <a:rPr lang="uk-UA" dirty="0"/>
              <a:t>створити зручну схему, слід дотримуватися певних принципів.</a:t>
            </a:r>
          </a:p>
          <a:p>
            <a:pPr marL="0" indent="0">
              <a:buNone/>
            </a:pPr>
            <a:r>
              <a:rPr lang="uk-UA" b="1" dirty="0"/>
              <a:t>Перший - принцип розкриття</a:t>
            </a:r>
            <a:r>
              <a:rPr lang="uk-UA" dirty="0"/>
              <a:t>. Навіть якщо </a:t>
            </a:r>
            <a:r>
              <a:rPr lang="uk-UA" dirty="0" smtClean="0"/>
              <a:t>інформації </a:t>
            </a:r>
            <a:r>
              <a:rPr lang="uk-UA" dirty="0"/>
              <a:t>дуже багато, розробник залишить </a:t>
            </a:r>
            <a:r>
              <a:rPr lang="uk-UA" dirty="0" smtClean="0"/>
              <a:t>на </a:t>
            </a:r>
            <a:r>
              <a:rPr lang="uk-UA" dirty="0"/>
              <a:t>сторінці рівно стільки даних, скільки буде потрібно користувачеві для осмисленого і швидкого </a:t>
            </a:r>
            <a:r>
              <a:rPr lang="uk-UA" dirty="0" smtClean="0"/>
              <a:t>вибору.</a:t>
            </a:r>
          </a:p>
          <a:p>
            <a:pPr marL="0" indent="0">
              <a:buNone/>
            </a:pPr>
            <a:r>
              <a:rPr lang="ru-RU" b="1" dirty="0" err="1" smtClean="0"/>
              <a:t>Другий</a:t>
            </a:r>
            <a:r>
              <a:rPr lang="ru-RU" b="1" dirty="0" smtClean="0"/>
              <a:t> </a:t>
            </a:r>
            <a:r>
              <a:rPr lang="ru-RU" b="1" dirty="0"/>
              <a:t>принцип - принцип </a:t>
            </a:r>
            <a:r>
              <a:rPr lang="ru-RU" b="1" dirty="0" err="1"/>
              <a:t>прикладів</a:t>
            </a:r>
            <a:r>
              <a:rPr lang="ru-RU" dirty="0"/>
              <a:t>. </a:t>
            </a:r>
            <a:r>
              <a:rPr lang="ru-RU" dirty="0" err="1"/>
              <a:t>Приклади</a:t>
            </a:r>
            <a:r>
              <a:rPr lang="ru-RU" dirty="0"/>
              <a:t> </a:t>
            </a:r>
            <a:r>
              <a:rPr lang="ru-RU" dirty="0" err="1"/>
              <a:t>заздалегідь</a:t>
            </a:r>
            <a:r>
              <a:rPr lang="ru-RU" dirty="0"/>
              <a:t> </a:t>
            </a:r>
            <a:r>
              <a:rPr lang="ru-RU" dirty="0" err="1"/>
              <a:t>дають</a:t>
            </a:r>
            <a:r>
              <a:rPr lang="ru-RU" dirty="0"/>
              <a:t> </a:t>
            </a:r>
            <a:r>
              <a:rPr lang="ru-RU" dirty="0" err="1"/>
              <a:t>користувачеві</a:t>
            </a:r>
            <a:r>
              <a:rPr lang="ru-RU" dirty="0"/>
              <a:t> </a:t>
            </a:r>
            <a:r>
              <a:rPr lang="ru-RU" dirty="0" err="1"/>
              <a:t>зрозуміти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ховається</a:t>
            </a:r>
            <a:r>
              <a:rPr lang="ru-RU" dirty="0"/>
              <a:t> за </a:t>
            </a:r>
            <a:r>
              <a:rPr lang="ru-RU" dirty="0" err="1"/>
              <a:t>категорією</a:t>
            </a:r>
            <a:r>
              <a:rPr lang="ru-RU" dirty="0"/>
              <a:t>, пунктом, меню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кнопкою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b="1" dirty="0" err="1"/>
              <a:t>Третій</a:t>
            </a:r>
            <a:r>
              <a:rPr lang="ru-RU" b="1" dirty="0"/>
              <a:t> принцип - принцип парадного входу</a:t>
            </a:r>
            <a:r>
              <a:rPr lang="ru-RU" b="1" dirty="0" smtClean="0"/>
              <a:t>.</a:t>
            </a:r>
          </a:p>
          <a:p>
            <a:pPr marL="0" indent="0">
              <a:buNone/>
            </a:pPr>
            <a:r>
              <a:rPr lang="ru-RU" b="1" dirty="0" err="1" smtClean="0"/>
              <a:t>Останній</a:t>
            </a:r>
            <a:r>
              <a:rPr lang="ru-RU" b="1" dirty="0" smtClean="0"/>
              <a:t> </a:t>
            </a:r>
            <a:r>
              <a:rPr lang="ru-RU" b="1" dirty="0"/>
              <a:t>принцип - </a:t>
            </a:r>
            <a:r>
              <a:rPr lang="ru-RU" dirty="0"/>
              <a:t>принцип </a:t>
            </a:r>
            <a:r>
              <a:rPr lang="ru-RU" dirty="0" err="1"/>
              <a:t>множинної</a:t>
            </a:r>
            <a:r>
              <a:rPr lang="ru-RU" dirty="0"/>
              <a:t> </a:t>
            </a:r>
            <a:r>
              <a:rPr lang="ru-RU" dirty="0" err="1"/>
              <a:t>класифікації</a:t>
            </a:r>
            <a:r>
              <a:rPr lang="ru-RU" dirty="0"/>
              <a:t>.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знайти</a:t>
            </a:r>
            <a:r>
              <a:rPr lang="ru-RU" dirty="0"/>
              <a:t> </a:t>
            </a:r>
            <a:r>
              <a:rPr lang="ru-RU" dirty="0" err="1"/>
              <a:t>необхідну</a:t>
            </a:r>
            <a:r>
              <a:rPr lang="ru-RU" dirty="0"/>
              <a:t> </a:t>
            </a:r>
            <a:r>
              <a:rPr lang="ru-RU" dirty="0" err="1"/>
              <a:t>інформацію</a:t>
            </a:r>
            <a:r>
              <a:rPr lang="ru-RU" dirty="0"/>
              <a:t> на </a:t>
            </a:r>
            <a:r>
              <a:rPr lang="ru-RU" dirty="0" err="1"/>
              <a:t>сайті</a:t>
            </a:r>
            <a:r>
              <a:rPr lang="ru-RU" dirty="0"/>
              <a:t> через </a:t>
            </a:r>
            <a:r>
              <a:rPr lang="ru-RU" dirty="0" err="1"/>
              <a:t>пошук</a:t>
            </a:r>
            <a:r>
              <a:rPr lang="ru-RU" dirty="0"/>
              <a:t>, список, </a:t>
            </a:r>
          </a:p>
          <a:p>
            <a:pPr marL="0" indent="0">
              <a:buNone/>
            </a:pPr>
            <a:r>
              <a:rPr lang="ru-RU" dirty="0" err="1"/>
              <a:t>або</a:t>
            </a:r>
            <a:r>
              <a:rPr lang="ru-RU" dirty="0"/>
              <a:t> за </a:t>
            </a:r>
            <a:r>
              <a:rPr lang="ru-RU" dirty="0" err="1"/>
              <a:t>певними</a:t>
            </a:r>
            <a:r>
              <a:rPr lang="ru-RU" dirty="0"/>
              <a:t> </a:t>
            </a:r>
            <a:r>
              <a:rPr lang="ru-RU" dirty="0" err="1"/>
              <a:t>категоріями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93483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</a:t>
            </a:r>
            <a:r>
              <a:rPr lang="en-US" dirty="0"/>
              <a:t> Wireframes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b="1" dirty="0" smtClean="0"/>
              <a:t>	</a:t>
            </a:r>
            <a:r>
              <a:rPr lang="en-US" b="1" dirty="0" smtClean="0"/>
              <a:t>Wireframes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uk-UA" dirty="0"/>
              <a:t>це організація повного функціоналу кінцевого продукту, у вигляді структури з представленням елементів інтерфейсу і </a:t>
            </a:r>
            <a:r>
              <a:rPr lang="uk-UA" dirty="0" smtClean="0"/>
              <a:t>навігації</a:t>
            </a:r>
            <a:r>
              <a:rPr lang="uk-UA" dirty="0"/>
              <a:t>, їхньої взаємодії один з одним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b="1" dirty="0" smtClean="0"/>
              <a:t>	</a:t>
            </a:r>
            <a:r>
              <a:rPr lang="en-US" b="1" dirty="0" smtClean="0"/>
              <a:t>Real </a:t>
            </a:r>
            <a:r>
              <a:rPr lang="en-US" b="1" dirty="0"/>
              <a:t>Size </a:t>
            </a:r>
            <a:r>
              <a:rPr lang="en-US" dirty="0"/>
              <a:t>- </a:t>
            </a:r>
            <a:r>
              <a:rPr lang="uk-UA" dirty="0"/>
              <a:t>використовувати реальні розміри робочої області, щоб розуміти, яка кількість елементів буде оптимальною для нього.</a:t>
            </a:r>
          </a:p>
          <a:p>
            <a:pPr marL="0" indent="0">
              <a:buNone/>
            </a:pPr>
            <a:r>
              <a:rPr lang="uk-UA" b="1" dirty="0" smtClean="0"/>
              <a:t>	</a:t>
            </a:r>
            <a:r>
              <a:rPr lang="en-US" b="1" dirty="0" smtClean="0"/>
              <a:t>Storytelling </a:t>
            </a:r>
            <a:r>
              <a:rPr lang="en-US" b="1" dirty="0"/>
              <a:t>- </a:t>
            </a:r>
            <a:r>
              <a:rPr lang="en-US" b="1" dirty="0" err="1"/>
              <a:t>wireframing</a:t>
            </a:r>
            <a:r>
              <a:rPr lang="en-US" b="1" dirty="0"/>
              <a:t> </a:t>
            </a:r>
            <a:r>
              <a:rPr lang="en-US" dirty="0"/>
              <a:t>- </a:t>
            </a:r>
            <a:r>
              <a:rPr lang="uk-UA" dirty="0"/>
              <a:t>це насамперед користувацький шлях. Історія, яку ви доносите до користувача має бути проста та зручна.</a:t>
            </a:r>
          </a:p>
          <a:p>
            <a:pPr marL="0" indent="0">
              <a:buNone/>
            </a:pPr>
            <a:r>
              <a:rPr lang="uk-UA" b="1" dirty="0" smtClean="0"/>
              <a:t>	</a:t>
            </a:r>
            <a:r>
              <a:rPr lang="en-US" b="1" dirty="0" smtClean="0"/>
              <a:t>Animation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uk-UA" dirty="0"/>
              <a:t>варто відразу продумати, як поводитимуться елементи інтерфейсу, переходи між екранами, </a:t>
            </a:r>
            <a:r>
              <a:rPr lang="uk-UA" dirty="0" err="1"/>
              <a:t>інпути</a:t>
            </a:r>
            <a:r>
              <a:rPr lang="uk-UA" dirty="0"/>
              <a:t>, </a:t>
            </a:r>
            <a:r>
              <a:rPr lang="uk-UA" dirty="0" err="1"/>
              <a:t>дропдауни</a:t>
            </a:r>
            <a:r>
              <a:rPr lang="uk-UA" dirty="0"/>
              <a:t> тощо, де будуть </a:t>
            </a:r>
            <a:r>
              <a:rPr lang="uk-UA" dirty="0" err="1"/>
              <a:t>тапи</a:t>
            </a:r>
            <a:r>
              <a:rPr lang="uk-UA" dirty="0"/>
              <a:t>, а де </a:t>
            </a:r>
            <a:r>
              <a:rPr lang="uk-UA" dirty="0" err="1"/>
              <a:t>свайпи</a:t>
            </a:r>
            <a:r>
              <a:rPr lang="uk-UA" dirty="0"/>
              <a:t>.</a:t>
            </a:r>
          </a:p>
          <a:p>
            <a:pPr marL="0" indent="0">
              <a:buNone/>
            </a:pPr>
            <a:r>
              <a:rPr lang="uk-UA" b="1" dirty="0" smtClean="0"/>
              <a:t>	</a:t>
            </a:r>
            <a:r>
              <a:rPr lang="en-US" b="1" dirty="0" smtClean="0"/>
              <a:t>Clear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uk-UA" dirty="0"/>
              <a:t>після закінчення роботи над </a:t>
            </a:r>
            <a:r>
              <a:rPr lang="uk-UA" dirty="0" err="1"/>
              <a:t>вайрфреймом</a:t>
            </a:r>
            <a:r>
              <a:rPr lang="uk-UA" dirty="0"/>
              <a:t>, він слугуватиме користувацьким сценарієм для відділу розробки.</a:t>
            </a:r>
          </a:p>
          <a:p>
            <a:pPr marL="0" indent="0">
              <a:buNone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19911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176" y="146304"/>
            <a:ext cx="1688747" cy="227441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38" y="2606040"/>
            <a:ext cx="1769766" cy="254109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888" y="2606040"/>
            <a:ext cx="1813332" cy="256571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1663" y="4233336"/>
            <a:ext cx="1778461" cy="262466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220" y="2606040"/>
            <a:ext cx="1815950" cy="256571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8876" y="2606040"/>
            <a:ext cx="1759748" cy="251450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32825" y="2606040"/>
            <a:ext cx="1844820" cy="246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6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4995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РОЗРОБКА/професії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3856"/>
            <a:ext cx="10515600" cy="54864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 smtClean="0"/>
              <a:t>-</a:t>
            </a:r>
            <a:r>
              <a:rPr lang="en-US" b="1" dirty="0" smtClean="0"/>
              <a:t>Project manager </a:t>
            </a:r>
            <a:r>
              <a:rPr lang="ru-RU" dirty="0" err="1" smtClean="0"/>
              <a:t>або</a:t>
            </a:r>
            <a:r>
              <a:rPr lang="ru-RU" dirty="0" smtClean="0"/>
              <a:t> менеджер </a:t>
            </a:r>
            <a:r>
              <a:rPr lang="ru-RU" dirty="0" err="1" smtClean="0"/>
              <a:t>проектів</a:t>
            </a:r>
            <a:r>
              <a:rPr lang="ru-RU" dirty="0" smtClean="0"/>
              <a:t> - </a:t>
            </a:r>
            <a:r>
              <a:rPr lang="ru-RU" dirty="0" err="1" smtClean="0"/>
              <a:t>фахівець</a:t>
            </a:r>
            <a:r>
              <a:rPr lang="ru-RU" dirty="0" smtClean="0"/>
              <a:t>, </a:t>
            </a:r>
            <a:r>
              <a:rPr lang="ru-RU" dirty="0" err="1" smtClean="0"/>
              <a:t>який</a:t>
            </a:r>
            <a:r>
              <a:rPr lang="ru-RU" dirty="0" smtClean="0"/>
              <a:t> </a:t>
            </a:r>
            <a:r>
              <a:rPr lang="ru-RU" dirty="0" err="1" smtClean="0"/>
              <a:t>займається</a:t>
            </a:r>
            <a:r>
              <a:rPr lang="ru-RU" dirty="0" smtClean="0"/>
              <a:t> </a:t>
            </a:r>
            <a:r>
              <a:rPr lang="ru-RU" dirty="0" err="1" smtClean="0"/>
              <a:t>веденням</a:t>
            </a:r>
            <a:r>
              <a:rPr lang="ru-RU" dirty="0" smtClean="0"/>
              <a:t> </a:t>
            </a:r>
            <a:r>
              <a:rPr lang="ru-RU" dirty="0" err="1" smtClean="0"/>
              <a:t>проєктів</a:t>
            </a:r>
            <a:r>
              <a:rPr lang="ru-RU" dirty="0" smtClean="0"/>
              <a:t>, </a:t>
            </a:r>
            <a:r>
              <a:rPr lang="ru-RU" dirty="0" err="1" smtClean="0"/>
              <a:t>починаючи</a:t>
            </a:r>
            <a:r>
              <a:rPr lang="ru-RU" dirty="0" smtClean="0"/>
              <a:t> </a:t>
            </a:r>
            <a:r>
              <a:rPr lang="ru-RU" dirty="0" err="1" smtClean="0"/>
              <a:t>від</a:t>
            </a:r>
            <a:r>
              <a:rPr lang="ru-RU" dirty="0" smtClean="0"/>
              <a:t> брифа </a:t>
            </a:r>
            <a:r>
              <a:rPr lang="ru-RU" dirty="0" err="1" smtClean="0"/>
              <a:t>замовника</a:t>
            </a:r>
            <a:r>
              <a:rPr lang="ru-RU" dirty="0" smtClean="0"/>
              <a:t> до </a:t>
            </a:r>
            <a:r>
              <a:rPr lang="ru-RU" dirty="0" err="1" smtClean="0"/>
              <a:t>релізу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uk-UA" dirty="0" smtClean="0"/>
              <a:t>-</a:t>
            </a:r>
            <a:r>
              <a:rPr lang="en-US" b="1" dirty="0" smtClean="0"/>
              <a:t>Web designer </a:t>
            </a:r>
            <a:r>
              <a:rPr lang="en-US" dirty="0" smtClean="0"/>
              <a:t>(</a:t>
            </a:r>
            <a:r>
              <a:rPr lang="uk-UA" dirty="0" smtClean="0"/>
              <a:t>Веб-дизайнер) - це людина, </a:t>
            </a:r>
          </a:p>
          <a:p>
            <a:pPr marL="0" indent="0">
              <a:buNone/>
            </a:pPr>
            <a:r>
              <a:rPr lang="uk-UA" dirty="0" smtClean="0"/>
              <a:t>яка продумує весь дизайн-процес і супроводжує продукт після здачі </a:t>
            </a:r>
            <a:r>
              <a:rPr lang="uk-UA" dirty="0" err="1" smtClean="0"/>
              <a:t>проєкту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en-US" b="1" dirty="0" smtClean="0"/>
              <a:t>UX/UI designer </a:t>
            </a:r>
            <a:r>
              <a:rPr lang="en-US" dirty="0" smtClean="0"/>
              <a:t>- </a:t>
            </a:r>
            <a:r>
              <a:rPr lang="uk-UA" dirty="0" smtClean="0"/>
              <a:t>це фахівець, який відповідає за проектування користувацьких </a:t>
            </a:r>
          </a:p>
          <a:p>
            <a:pPr marL="0" indent="0">
              <a:buNone/>
            </a:pPr>
            <a:r>
              <a:rPr lang="uk-UA" dirty="0" smtClean="0"/>
              <a:t>інтерфейсів і за створення позитивного досвіду </a:t>
            </a:r>
          </a:p>
          <a:p>
            <a:pPr marL="0" indent="0">
              <a:buNone/>
            </a:pPr>
            <a:r>
              <a:rPr lang="uk-UA" dirty="0" smtClean="0"/>
              <a:t>для користувача.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en-US" b="1" dirty="0" smtClean="0"/>
              <a:t>Product designer </a:t>
            </a:r>
            <a:r>
              <a:rPr lang="en-US" dirty="0" smtClean="0"/>
              <a:t>(</a:t>
            </a:r>
            <a:r>
              <a:rPr lang="uk-UA" dirty="0" smtClean="0"/>
              <a:t>Продукт-дизайнер) - фахівець, який розробляє і вдосконалює шляхи взаємодії користувача з конкретним </a:t>
            </a:r>
          </a:p>
          <a:p>
            <a:pPr marL="0" indent="0">
              <a:buNone/>
            </a:pPr>
            <a:r>
              <a:rPr lang="uk-UA" dirty="0" smtClean="0"/>
              <a:t>продуктом, а також продумує основний інтерфейс і зовнішній вигляд продукту.</a:t>
            </a:r>
          </a:p>
          <a:p>
            <a:pPr marL="0" indent="0">
              <a:buNone/>
            </a:pPr>
            <a:r>
              <a:rPr lang="uk-UA" dirty="0" smtClean="0"/>
              <a:t>-</a:t>
            </a:r>
            <a:r>
              <a:rPr lang="en-US" b="1" dirty="0" smtClean="0"/>
              <a:t>Frontend-</a:t>
            </a:r>
            <a:r>
              <a:rPr lang="uk-UA" b="1" dirty="0" smtClean="0"/>
              <a:t>розробник </a:t>
            </a:r>
            <a:r>
              <a:rPr lang="uk-UA" dirty="0" smtClean="0"/>
              <a:t>- людина, яка верстає користувацький інтерфейс, програмує взаємодію користувача з продуктом </a:t>
            </a:r>
          </a:p>
          <a:p>
            <a:pPr marL="0" indent="0">
              <a:buNone/>
            </a:pPr>
            <a:r>
              <a:rPr lang="uk-UA" dirty="0" smtClean="0"/>
              <a:t>-</a:t>
            </a:r>
            <a:r>
              <a:rPr lang="en-US" b="1" dirty="0" smtClean="0"/>
              <a:t>Backend-</a:t>
            </a:r>
            <a:r>
              <a:rPr lang="uk-UA" b="1" dirty="0" smtClean="0"/>
              <a:t>розробник </a:t>
            </a:r>
            <a:r>
              <a:rPr lang="uk-UA" dirty="0" smtClean="0"/>
              <a:t>- розробляє серверну частину </a:t>
            </a:r>
            <a:r>
              <a:rPr lang="uk-UA" dirty="0" err="1" smtClean="0"/>
              <a:t>проєктів</a:t>
            </a:r>
            <a:r>
              <a:rPr lang="uk-UA" dirty="0" smtClean="0"/>
              <a:t>, інтегрує її з версткою і супутніми сервісами </a:t>
            </a:r>
          </a:p>
        </p:txBody>
      </p:sp>
    </p:spTree>
    <p:extLst>
      <p:ext uri="{BB962C8B-B14F-4D97-AF65-F5344CB8AC3E}">
        <p14:creationId xmlns:p14="http://schemas.microsoft.com/office/powerpoint/2010/main" val="1760052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587"/>
          </a:xfrm>
        </p:spPr>
        <p:txBody>
          <a:bodyPr/>
          <a:lstStyle/>
          <a:p>
            <a:r>
              <a:rPr lang="uk-UA" dirty="0"/>
              <a:t>Курс ВЕБ- РОЗРОБКА/</a:t>
            </a:r>
            <a:r>
              <a:rPr lang="en-US" dirty="0"/>
              <a:t> Hero image </a:t>
            </a: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1611" y="1417701"/>
            <a:ext cx="6746298" cy="4795838"/>
          </a:xfrm>
          <a:prstGeom prst="rect">
            <a:avLst/>
          </a:prstGeom>
        </p:spPr>
      </p:pic>
      <p:sp>
        <p:nvSpPr>
          <p:cNvPr id="6" name="Прямокутник 5"/>
          <p:cNvSpPr/>
          <p:nvPr/>
        </p:nvSpPr>
        <p:spPr>
          <a:xfrm>
            <a:off x="201168" y="1507296"/>
            <a:ext cx="37917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Hero image </a:t>
            </a:r>
            <a:r>
              <a:rPr lang="en-US" dirty="0"/>
              <a:t>- </a:t>
            </a:r>
            <a:r>
              <a:rPr lang="uk-UA" dirty="0"/>
              <a:t>це зображення великого розміру, яке розміщене в заголовку веб-сторінки, зазвичай являє собою стартовий екран. Через своє важливе місце у візуальній ієрархії сайту </a:t>
            </a:r>
            <a:r>
              <a:rPr lang="en-US" dirty="0"/>
              <a:t>Hero image </a:t>
            </a:r>
            <a:r>
              <a:rPr lang="uk-UA" dirty="0"/>
              <a:t>часто є першим, що користувачі бачать під час відвідування сайту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43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883" y="3017521"/>
            <a:ext cx="4137509" cy="366003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11" y="181414"/>
            <a:ext cx="3374372" cy="395167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030" y="401559"/>
            <a:ext cx="4172532" cy="61825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0" y="329184"/>
            <a:ext cx="1662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Розробка </a:t>
            </a:r>
            <a:r>
              <a:rPr lang="en-US" dirty="0" smtClean="0"/>
              <a:t>UI Kit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3400" y="1340208"/>
            <a:ext cx="289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Зробили бібліотеку </a:t>
            </a:r>
            <a:r>
              <a:rPr lang="uk-UA" dirty="0"/>
              <a:t>к</a:t>
            </a:r>
            <a:r>
              <a:rPr lang="uk-UA" dirty="0" smtClean="0"/>
              <a:t>нопок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54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568" y="3230092"/>
            <a:ext cx="5477256" cy="362790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4535424" cy="320607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2368" y="0"/>
            <a:ext cx="4519632" cy="32300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248566" y="3821633"/>
            <a:ext cx="29434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Створили </a:t>
            </a:r>
            <a:r>
              <a:rPr lang="ru-RU" dirty="0" err="1"/>
              <a:t>палітру</a:t>
            </a:r>
            <a:r>
              <a:rPr lang="ru-RU" dirty="0"/>
              <a:t> </a:t>
            </a:r>
          </a:p>
          <a:p>
            <a:r>
              <a:rPr lang="ru-RU" dirty="0" err="1"/>
              <a:t>використовуваних</a:t>
            </a:r>
            <a:r>
              <a:rPr lang="ru-RU" dirty="0"/>
              <a:t> </a:t>
            </a:r>
            <a:r>
              <a:rPr lang="ru-RU" dirty="0" err="1"/>
              <a:t>кольорів</a:t>
            </a:r>
            <a:r>
              <a:rPr lang="ru-RU" dirty="0"/>
              <a:t> </a:t>
            </a:r>
          </a:p>
          <a:p>
            <a:r>
              <a:rPr lang="ru-RU" dirty="0"/>
              <a:t>у </a:t>
            </a:r>
            <a:r>
              <a:rPr lang="ru-RU" dirty="0" err="1"/>
              <a:t>роботі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72526" y="3935855"/>
            <a:ext cx="24327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Створили </a:t>
            </a:r>
            <a:r>
              <a:rPr lang="ru-RU" dirty="0" err="1"/>
              <a:t>колаж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endParaRPr lang="ru-RU" dirty="0" smtClean="0"/>
          </a:p>
          <a:p>
            <a:r>
              <a:rPr lang="ru-RU" dirty="0" err="1" smtClean="0"/>
              <a:t>застосуванням</a:t>
            </a:r>
            <a:r>
              <a:rPr lang="ru-RU" dirty="0" smtClean="0"/>
              <a:t> </a:t>
            </a:r>
            <a:r>
              <a:rPr lang="ru-RU" dirty="0" err="1"/>
              <a:t>сітки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Для </a:t>
            </a:r>
            <a:r>
              <a:rPr lang="ru-RU" dirty="0" err="1"/>
              <a:t>горизонтальної</a:t>
            </a:r>
            <a:r>
              <a:rPr lang="ru-RU" dirty="0"/>
              <a:t> та </a:t>
            </a:r>
            <a:endParaRPr lang="ru-RU" dirty="0" smtClean="0"/>
          </a:p>
          <a:p>
            <a:r>
              <a:rPr lang="ru-RU" dirty="0" err="1" smtClean="0"/>
              <a:t>ветикальної</a:t>
            </a:r>
            <a:r>
              <a:rPr lang="ru-RU" dirty="0" smtClean="0"/>
              <a:t> </a:t>
            </a:r>
            <a:r>
              <a:rPr lang="ru-RU" dirty="0" err="1" smtClean="0"/>
              <a:t>орієнтації</a:t>
            </a:r>
            <a:endParaRPr lang="ru-RU" dirty="0" smtClean="0"/>
          </a:p>
          <a:p>
            <a:r>
              <a:rPr lang="ru-RU" dirty="0" err="1" smtClean="0"/>
              <a:t>зображень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92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563" y="128016"/>
            <a:ext cx="2298771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55" y="128016"/>
            <a:ext cx="3136333" cy="459396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0871" y="1901952"/>
            <a:ext cx="3089169" cy="475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35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804" y="233307"/>
            <a:ext cx="2945230" cy="63339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412" y="313694"/>
            <a:ext cx="2964263" cy="639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64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246" y="-819743"/>
            <a:ext cx="12660492" cy="849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7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/>
          <a:p>
            <a:pPr algn="ctr"/>
            <a:r>
              <a:rPr lang="uk-UA" dirty="0" smtClean="0"/>
              <a:t>Курс ВЕБ- РОЗРОБКА/професії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243584"/>
            <a:ext cx="10515600" cy="493337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uk-UA" dirty="0" smtClean="0"/>
              <a:t>-</a:t>
            </a:r>
            <a:r>
              <a:rPr lang="uk-UA" b="1" dirty="0" smtClean="0"/>
              <a:t>Контент-менеджер</a:t>
            </a:r>
            <a:r>
              <a:rPr lang="uk-UA" dirty="0" smtClean="0"/>
              <a:t> - займається контентом </a:t>
            </a:r>
            <a:r>
              <a:rPr lang="uk-UA" dirty="0" err="1" smtClean="0"/>
              <a:t>проєктів</a:t>
            </a:r>
            <a:r>
              <a:rPr lang="uk-UA" dirty="0" smtClean="0"/>
              <a:t>: текстами, роликами, анімацією і розміщує контент на ресурсах.</a:t>
            </a:r>
          </a:p>
          <a:p>
            <a:pPr marL="0" indent="0">
              <a:buNone/>
            </a:pPr>
            <a:r>
              <a:rPr lang="uk-UA" b="1" dirty="0" smtClean="0"/>
              <a:t>-Інтернет-маркетолог</a:t>
            </a:r>
            <a:r>
              <a:rPr lang="uk-UA" dirty="0" smtClean="0"/>
              <a:t> - планує і запускає рекламні кампанії, аналізує результативність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en-US" b="1" dirty="0" smtClean="0"/>
              <a:t>SEO-</a:t>
            </a:r>
            <a:r>
              <a:rPr lang="uk-UA" b="1" dirty="0" smtClean="0"/>
              <a:t>фахівець </a:t>
            </a:r>
            <a:r>
              <a:rPr lang="uk-UA" dirty="0" smtClean="0"/>
              <a:t>- оптимізує сайти під пошукові системи, формує потік клієнтів із пошукових систем.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en-US" b="1" dirty="0" smtClean="0"/>
              <a:t>SMM-</a:t>
            </a:r>
            <a:r>
              <a:rPr lang="uk-UA" b="1" dirty="0" smtClean="0"/>
              <a:t>фахівець </a:t>
            </a:r>
            <a:r>
              <a:rPr lang="uk-UA" dirty="0" smtClean="0"/>
              <a:t>- збирає і взаємодіє з аудиторіями користувачів у </a:t>
            </a:r>
            <a:r>
              <a:rPr lang="uk-UA" dirty="0" err="1" smtClean="0"/>
              <a:t>соцмережах</a:t>
            </a:r>
            <a:r>
              <a:rPr lang="uk-UA" dirty="0" smtClean="0"/>
              <a:t>.</a:t>
            </a:r>
            <a:endParaRPr lang="uk-UA" b="1" dirty="0" smtClean="0"/>
          </a:p>
          <a:p>
            <a:pPr marL="0" indent="0">
              <a:buNone/>
            </a:pPr>
            <a:r>
              <a:rPr lang="uk-UA" b="1" dirty="0" smtClean="0"/>
              <a:t>-Інформаційний архітектор </a:t>
            </a:r>
            <a:r>
              <a:rPr lang="uk-UA" dirty="0" smtClean="0"/>
              <a:t>- </a:t>
            </a:r>
            <a:r>
              <a:rPr lang="uk-UA" dirty="0" err="1" smtClean="0"/>
              <a:t>проєктує</a:t>
            </a:r>
            <a:r>
              <a:rPr lang="uk-UA" dirty="0" smtClean="0"/>
              <a:t> сайти та застосунки.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uk-UA" b="1" dirty="0" err="1" smtClean="0"/>
              <a:t>Таргетолог</a:t>
            </a:r>
            <a:r>
              <a:rPr lang="uk-UA" dirty="0" smtClean="0"/>
              <a:t> - займається налаштуванням рекламних кампаній на потрібних людей.</a:t>
            </a:r>
          </a:p>
          <a:p>
            <a:pPr marL="0" indent="0">
              <a:buNone/>
            </a:pPr>
            <a:r>
              <a:rPr lang="uk-UA" b="1" dirty="0" smtClean="0"/>
              <a:t>-Веб-аналітик</a:t>
            </a:r>
            <a:r>
              <a:rPr lang="uk-UA" dirty="0" smtClean="0"/>
              <a:t> - збирає й аналізує дані та статистику за </a:t>
            </a:r>
            <a:r>
              <a:rPr lang="uk-UA" dirty="0" err="1" smtClean="0"/>
              <a:t>проєктом</a:t>
            </a:r>
            <a:r>
              <a:rPr lang="uk-UA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817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РОЗРОБКА/види сайтів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-</a:t>
            </a:r>
            <a:r>
              <a:rPr lang="ru-RU" b="1" dirty="0" err="1" smtClean="0"/>
              <a:t>Персональні</a:t>
            </a:r>
            <a:r>
              <a:rPr lang="ru-RU" b="1" dirty="0" smtClean="0"/>
              <a:t> </a:t>
            </a:r>
            <a:r>
              <a:rPr lang="ru-RU" b="1" dirty="0" err="1" smtClean="0"/>
              <a:t>сайти</a:t>
            </a:r>
            <a:r>
              <a:rPr lang="ru-RU" b="1" dirty="0" smtClean="0"/>
              <a:t>/блоги </a:t>
            </a:r>
            <a:r>
              <a:rPr lang="ru-RU" dirty="0" smtClean="0"/>
              <a:t>- </a:t>
            </a:r>
            <a:r>
              <a:rPr lang="ru-RU" dirty="0" err="1" smtClean="0"/>
              <a:t>це</a:t>
            </a:r>
            <a:r>
              <a:rPr lang="ru-RU" dirty="0" smtClean="0"/>
              <a:t> сайт, </a:t>
            </a:r>
            <a:r>
              <a:rPr lang="ru-RU" dirty="0" err="1" smtClean="0"/>
              <a:t>створений</a:t>
            </a:r>
            <a:r>
              <a:rPr lang="ru-RU" dirty="0" smtClean="0"/>
              <a:t> як </a:t>
            </a:r>
            <a:r>
              <a:rPr lang="ru-RU" dirty="0" err="1" smtClean="0"/>
              <a:t>особистий</a:t>
            </a:r>
            <a:r>
              <a:rPr lang="ru-RU" dirty="0" smtClean="0"/>
              <a:t> блог про себе, свою </a:t>
            </a:r>
            <a:r>
              <a:rPr lang="ru-RU" dirty="0" err="1" smtClean="0"/>
              <a:t>сім'ю</a:t>
            </a:r>
            <a:r>
              <a:rPr lang="ru-RU" dirty="0" smtClean="0"/>
              <a:t> </a:t>
            </a:r>
            <a:r>
              <a:rPr lang="ru-RU" dirty="0" err="1" smtClean="0"/>
              <a:t>або</a:t>
            </a:r>
            <a:r>
              <a:rPr lang="ru-RU" dirty="0" smtClean="0"/>
              <a:t> </a:t>
            </a:r>
            <a:r>
              <a:rPr lang="ru-RU" dirty="0" err="1" smtClean="0"/>
              <a:t>певну</a:t>
            </a:r>
            <a:r>
              <a:rPr lang="ru-RU" dirty="0" smtClean="0"/>
              <a:t> </a:t>
            </a:r>
            <a:r>
              <a:rPr lang="ru-RU" dirty="0" err="1" smtClean="0"/>
              <a:t>подію</a:t>
            </a:r>
            <a:r>
              <a:rPr lang="ru-RU" dirty="0" smtClean="0"/>
              <a:t>. </a:t>
            </a:r>
            <a:r>
              <a:rPr lang="ru-RU" dirty="0" err="1" smtClean="0"/>
              <a:t>Наприклад</a:t>
            </a:r>
            <a:r>
              <a:rPr lang="ru-RU" dirty="0" smtClean="0"/>
              <a:t>, </a:t>
            </a:r>
            <a:r>
              <a:rPr lang="ru-RU" dirty="0" err="1" smtClean="0"/>
              <a:t>це</a:t>
            </a:r>
            <a:r>
              <a:rPr lang="ru-RU" dirty="0" smtClean="0"/>
              <a:t> </a:t>
            </a:r>
            <a:r>
              <a:rPr lang="ru-RU" dirty="0" err="1" smtClean="0"/>
              <a:t>можуть</a:t>
            </a:r>
            <a:r>
              <a:rPr lang="ru-RU" dirty="0" smtClean="0"/>
              <a:t> бути онлайн-</a:t>
            </a:r>
            <a:r>
              <a:rPr lang="ru-RU" dirty="0" err="1" smtClean="0"/>
              <a:t>щоденики</a:t>
            </a:r>
            <a:r>
              <a:rPr lang="ru-RU" dirty="0" smtClean="0"/>
              <a:t> </a:t>
            </a:r>
            <a:r>
              <a:rPr lang="ru-RU" dirty="0" err="1" smtClean="0"/>
              <a:t>або</a:t>
            </a:r>
            <a:r>
              <a:rPr lang="ru-RU" dirty="0" smtClean="0"/>
              <a:t> </a:t>
            </a:r>
            <a:r>
              <a:rPr lang="ru-RU" dirty="0" err="1" smtClean="0"/>
              <a:t>весільний</a:t>
            </a:r>
            <a:r>
              <a:rPr lang="ru-RU" dirty="0" smtClean="0"/>
              <a:t> сайт </a:t>
            </a:r>
            <a:r>
              <a:rPr lang="ru-RU" dirty="0" err="1" smtClean="0"/>
              <a:t>подружжя</a:t>
            </a:r>
            <a:endParaRPr lang="ru-RU" dirty="0" smtClean="0"/>
          </a:p>
          <a:p>
            <a:pPr marL="0" indent="0">
              <a:buNone/>
            </a:pPr>
            <a:r>
              <a:rPr lang="ru-RU" b="1" dirty="0" smtClean="0"/>
              <a:t>-</a:t>
            </a:r>
            <a:r>
              <a:rPr lang="ru-RU" b="1" dirty="0" err="1" smtClean="0"/>
              <a:t>Корпоративні</a:t>
            </a:r>
            <a:r>
              <a:rPr lang="ru-RU" b="1" dirty="0" smtClean="0"/>
              <a:t> веб-</a:t>
            </a:r>
            <a:r>
              <a:rPr lang="ru-RU" b="1" dirty="0" err="1" smtClean="0"/>
              <a:t>сайти</a:t>
            </a:r>
            <a:r>
              <a:rPr lang="ru-RU" b="1" dirty="0" smtClean="0"/>
              <a:t> </a:t>
            </a:r>
            <a:r>
              <a:rPr lang="ru-RU" dirty="0" err="1" smtClean="0"/>
              <a:t>просувають</a:t>
            </a:r>
            <a:r>
              <a:rPr lang="ru-RU" dirty="0" smtClean="0"/>
              <a:t> </a:t>
            </a:r>
            <a:r>
              <a:rPr lang="ru-RU" dirty="0" err="1" smtClean="0"/>
              <a:t>ідеї</a:t>
            </a:r>
            <a:r>
              <a:rPr lang="ru-RU" dirty="0" smtClean="0"/>
              <a:t> конкретного </a:t>
            </a:r>
            <a:r>
              <a:rPr lang="ru-RU" dirty="0" err="1" smtClean="0"/>
              <a:t>бізнесу</a:t>
            </a:r>
            <a:r>
              <a:rPr lang="ru-RU" dirty="0" smtClean="0"/>
              <a:t>. Вони </a:t>
            </a:r>
            <a:r>
              <a:rPr lang="ru-RU" dirty="0" err="1" smtClean="0"/>
              <a:t>багаті</a:t>
            </a:r>
            <a:r>
              <a:rPr lang="ru-RU" dirty="0" smtClean="0"/>
              <a:t> </a:t>
            </a:r>
            <a:r>
              <a:rPr lang="ru-RU" dirty="0" err="1" smtClean="0"/>
              <a:t>дизайнерськими</a:t>
            </a:r>
            <a:r>
              <a:rPr lang="ru-RU" dirty="0" smtClean="0"/>
              <a:t> </a:t>
            </a:r>
            <a:r>
              <a:rPr lang="ru-RU" dirty="0" err="1" smtClean="0"/>
              <a:t>рішеннями</a:t>
            </a:r>
            <a:r>
              <a:rPr lang="ru-RU" dirty="0" smtClean="0"/>
              <a:t> і </a:t>
            </a:r>
            <a:r>
              <a:rPr lang="ru-RU" dirty="0" err="1" smtClean="0"/>
              <a:t>створюються</a:t>
            </a:r>
            <a:r>
              <a:rPr lang="ru-RU" dirty="0" smtClean="0"/>
              <a:t> в </a:t>
            </a:r>
            <a:r>
              <a:rPr lang="ru-RU" dirty="0" err="1" smtClean="0"/>
              <a:t>єдиному</a:t>
            </a:r>
            <a:r>
              <a:rPr lang="ru-RU" dirty="0" smtClean="0"/>
              <a:t> корпоративному </a:t>
            </a:r>
            <a:r>
              <a:rPr lang="ru-RU" dirty="0" err="1" smtClean="0"/>
              <a:t>стилі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b="1" dirty="0" smtClean="0"/>
              <a:t>-Фотобанки </a:t>
            </a:r>
            <a:r>
              <a:rPr lang="ru-RU" dirty="0" err="1" smtClean="0"/>
              <a:t>більшість</a:t>
            </a:r>
            <a:r>
              <a:rPr lang="ru-RU" dirty="0" smtClean="0"/>
              <a:t> </a:t>
            </a:r>
            <a:r>
              <a:rPr lang="ru-RU" dirty="0" err="1" smtClean="0"/>
              <a:t>користувачів</a:t>
            </a:r>
            <a:r>
              <a:rPr lang="ru-RU" dirty="0" smtClean="0"/>
              <a:t> регулярно </a:t>
            </a:r>
            <a:r>
              <a:rPr lang="ru-RU" dirty="0" err="1" smtClean="0"/>
              <a:t>публікують</a:t>
            </a:r>
            <a:r>
              <a:rPr lang="ru-RU" dirty="0" smtClean="0"/>
              <a:t> </a:t>
            </a:r>
            <a:r>
              <a:rPr lang="ru-RU" dirty="0" err="1" smtClean="0"/>
              <a:t>свої</a:t>
            </a:r>
            <a:r>
              <a:rPr lang="ru-RU" dirty="0" smtClean="0"/>
              <a:t> </a:t>
            </a:r>
            <a:r>
              <a:rPr lang="ru-RU" dirty="0" err="1" smtClean="0"/>
              <a:t>фотографії</a:t>
            </a:r>
            <a:r>
              <a:rPr lang="ru-RU" dirty="0" smtClean="0"/>
              <a:t> та </a:t>
            </a:r>
            <a:r>
              <a:rPr lang="ru-RU" dirty="0" err="1" smtClean="0"/>
              <a:t>відеоролики</a:t>
            </a:r>
            <a:r>
              <a:rPr lang="ru-RU" dirty="0" smtClean="0"/>
              <a:t> в </a:t>
            </a:r>
            <a:r>
              <a:rPr lang="ru-RU" dirty="0" err="1" smtClean="0"/>
              <a:t>інтернеті</a:t>
            </a:r>
            <a:r>
              <a:rPr lang="ru-RU" dirty="0" smtClean="0"/>
              <a:t>, і не дивно, </a:t>
            </a:r>
            <a:r>
              <a:rPr lang="ru-RU" dirty="0" err="1" smtClean="0"/>
              <a:t>що</a:t>
            </a:r>
            <a:r>
              <a:rPr lang="ru-RU" dirty="0" smtClean="0"/>
              <a:t> фотобанки </a:t>
            </a:r>
            <a:r>
              <a:rPr lang="ru-RU" dirty="0" err="1" smtClean="0"/>
              <a:t>зайняли</a:t>
            </a:r>
            <a:r>
              <a:rPr lang="ru-RU" dirty="0" smtClean="0"/>
              <a:t> свою </a:t>
            </a:r>
            <a:r>
              <a:rPr lang="ru-RU" dirty="0" err="1" smtClean="0"/>
              <a:t>нішу</a:t>
            </a:r>
            <a:endParaRPr lang="ru-RU" dirty="0" smtClean="0"/>
          </a:p>
          <a:p>
            <a:pPr marL="0" indent="0">
              <a:buNone/>
            </a:pPr>
            <a:r>
              <a:rPr lang="uk-UA" dirty="0" smtClean="0"/>
              <a:t> -</a:t>
            </a:r>
            <a:r>
              <a:rPr lang="uk-UA" b="1" dirty="0" smtClean="0"/>
              <a:t>Сайт спільнот  </a:t>
            </a:r>
            <a:r>
              <a:rPr lang="uk-UA" dirty="0" smtClean="0"/>
              <a:t>такі сайти вибудовуються навколо інтересів </a:t>
            </a:r>
          </a:p>
          <a:p>
            <a:pPr marL="0" indent="0">
              <a:buNone/>
            </a:pPr>
            <a:r>
              <a:rPr lang="uk-UA" dirty="0" smtClean="0"/>
              <a:t>певних спільнот. Вони розміщують лише дуже вузькоспеціалізований контент для певної категорії користувачів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130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РОЗРОБКА/види сайтів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b="1" dirty="0" smtClean="0"/>
              <a:t>-Соціальні мережі </a:t>
            </a:r>
            <a:r>
              <a:rPr lang="uk-UA" dirty="0" smtClean="0"/>
              <a:t>- найбільш відвідувані сайти. </a:t>
            </a:r>
          </a:p>
          <a:p>
            <a:pPr marL="0" indent="0">
              <a:buNone/>
            </a:pPr>
            <a:r>
              <a:rPr lang="uk-UA" dirty="0" smtClean="0"/>
              <a:t>Вони стали популярними завдяки простоті, об'ємам і різноманітності контенту, яким користувачі можуть обмінюватися</a:t>
            </a:r>
          </a:p>
          <a:p>
            <a:pPr marL="0" indent="0">
              <a:buNone/>
            </a:pPr>
            <a:r>
              <a:rPr lang="uk-UA" b="1" dirty="0" smtClean="0"/>
              <a:t>-Інформаційні та довідкові сайти</a:t>
            </a:r>
            <a:r>
              <a:rPr lang="uk-UA" dirty="0" smtClean="0"/>
              <a:t>, що зводять інформацію в абсолют, перетворюються на своєрідні енциклопедії, наприклад, </a:t>
            </a:r>
            <a:r>
              <a:rPr lang="uk-UA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Вікіпедія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-</a:t>
            </a:r>
            <a:r>
              <a:rPr lang="ru-RU" dirty="0" err="1" smtClean="0"/>
              <a:t>Компанії</a:t>
            </a:r>
            <a:r>
              <a:rPr lang="ru-RU" dirty="0" smtClean="0"/>
              <a:t> </a:t>
            </a:r>
            <a:r>
              <a:rPr lang="ru-RU" dirty="0" err="1" smtClean="0"/>
              <a:t>створюють</a:t>
            </a:r>
            <a:r>
              <a:rPr lang="ru-RU" dirty="0" smtClean="0"/>
              <a:t> </a:t>
            </a:r>
            <a:r>
              <a:rPr lang="ru-RU" dirty="0" err="1" smtClean="0"/>
              <a:t>сайти</a:t>
            </a:r>
            <a:r>
              <a:rPr lang="ru-RU" dirty="0" smtClean="0"/>
              <a:t>-</a:t>
            </a:r>
            <a:r>
              <a:rPr lang="ru-RU" b="1" dirty="0" smtClean="0"/>
              <a:t>каталоги</a:t>
            </a:r>
            <a:r>
              <a:rPr lang="ru-RU" dirty="0" smtClean="0"/>
              <a:t> для </a:t>
            </a:r>
            <a:r>
              <a:rPr lang="ru-RU" dirty="0" err="1" smtClean="0"/>
              <a:t>просування</a:t>
            </a:r>
            <a:r>
              <a:rPr lang="ru-RU" dirty="0" smtClean="0"/>
              <a:t> </a:t>
            </a:r>
            <a:r>
              <a:rPr lang="ru-RU" dirty="0" err="1" smtClean="0"/>
              <a:t>своєї</a:t>
            </a:r>
            <a:r>
              <a:rPr lang="ru-RU" dirty="0" smtClean="0"/>
              <a:t> </a:t>
            </a:r>
            <a:r>
              <a:rPr lang="ru-RU" dirty="0" err="1" smtClean="0"/>
              <a:t>продукції</a:t>
            </a:r>
            <a:r>
              <a:rPr lang="ru-RU" dirty="0" smtClean="0"/>
              <a:t>, </a:t>
            </a:r>
            <a:r>
              <a:rPr lang="ru-RU" dirty="0" err="1" smtClean="0"/>
              <a:t>причому</a:t>
            </a:r>
            <a:r>
              <a:rPr lang="ru-RU" dirty="0" smtClean="0"/>
              <a:t> на таких сайтах </a:t>
            </a:r>
            <a:r>
              <a:rPr lang="ru-RU" dirty="0" err="1" smtClean="0"/>
              <a:t>може</a:t>
            </a:r>
            <a:r>
              <a:rPr lang="ru-RU" dirty="0" smtClean="0"/>
              <a:t> </a:t>
            </a:r>
            <a:r>
              <a:rPr lang="ru-RU" dirty="0" err="1" smtClean="0"/>
              <a:t>відсутня</a:t>
            </a:r>
            <a:r>
              <a:rPr lang="ru-RU" dirty="0" smtClean="0"/>
              <a:t> </a:t>
            </a:r>
            <a:r>
              <a:rPr lang="ru-RU" dirty="0" err="1" smtClean="0"/>
              <a:t>функція</a:t>
            </a:r>
            <a:r>
              <a:rPr lang="ru-RU" dirty="0" smtClean="0"/>
              <a:t> </a:t>
            </a:r>
            <a:r>
              <a:rPr lang="ru-RU" dirty="0" err="1" smtClean="0"/>
              <a:t>купівлі</a:t>
            </a:r>
            <a:r>
              <a:rPr lang="ru-RU" dirty="0" smtClean="0"/>
              <a:t> як </a:t>
            </a:r>
            <a:r>
              <a:rPr lang="ru-RU" dirty="0" err="1" smtClean="0"/>
              <a:t>така</a:t>
            </a:r>
            <a:r>
              <a:rPr lang="ru-RU" dirty="0" smtClean="0"/>
              <a:t>. </a:t>
            </a:r>
            <a:r>
              <a:rPr lang="ru-RU" dirty="0" err="1" smtClean="0"/>
              <a:t>Це</a:t>
            </a:r>
            <a:r>
              <a:rPr lang="ru-RU" dirty="0" smtClean="0"/>
              <a:t> </a:t>
            </a:r>
            <a:r>
              <a:rPr lang="ru-RU" dirty="0" err="1" smtClean="0"/>
              <a:t>вітрина</a:t>
            </a:r>
            <a:r>
              <a:rPr lang="ru-RU" dirty="0" smtClean="0"/>
              <a:t> для </a:t>
            </a:r>
            <a:r>
              <a:rPr lang="ru-RU" dirty="0" err="1" smtClean="0"/>
              <a:t>підприємства</a:t>
            </a:r>
            <a:r>
              <a:rPr lang="ru-RU" dirty="0" smtClean="0"/>
              <a:t>, на </a:t>
            </a:r>
            <a:r>
              <a:rPr lang="ru-RU" dirty="0" err="1" smtClean="0"/>
              <a:t>якій</a:t>
            </a:r>
            <a:r>
              <a:rPr lang="ru-RU" dirty="0" smtClean="0"/>
              <a:t> </a:t>
            </a:r>
            <a:r>
              <a:rPr lang="ru-RU" dirty="0" err="1" smtClean="0"/>
              <a:t>можна</a:t>
            </a:r>
            <a:r>
              <a:rPr lang="ru-RU" dirty="0" smtClean="0"/>
              <a:t> </a:t>
            </a:r>
            <a:r>
              <a:rPr lang="ru-RU" dirty="0" err="1" smtClean="0"/>
              <a:t>виставити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r>
              <a:rPr lang="ru-RU" dirty="0" smtClean="0"/>
              <a:t>свою </a:t>
            </a:r>
            <a:r>
              <a:rPr lang="ru-RU" dirty="0" err="1" smtClean="0"/>
              <a:t>продукцію</a:t>
            </a:r>
            <a:r>
              <a:rPr lang="ru-RU" dirty="0" smtClean="0"/>
              <a:t> на </a:t>
            </a:r>
            <a:r>
              <a:rPr lang="ru-RU" dirty="0" err="1" smtClean="0"/>
              <a:t>огляд</a:t>
            </a:r>
            <a:endParaRPr lang="ru-RU" dirty="0" smtClean="0"/>
          </a:p>
          <a:p>
            <a:pPr marL="0" indent="0">
              <a:buNone/>
            </a:pPr>
            <a:r>
              <a:rPr lang="uk-UA" b="1" dirty="0" smtClean="0"/>
              <a:t>-Пошукові сервіси </a:t>
            </a:r>
            <a:r>
              <a:rPr lang="uk-UA" dirty="0" smtClean="0"/>
              <a:t>полегшують навігацію та допомагають користувачам знаходити найбільш релевантний їхнім запитам контент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8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РОЗРОБКА/види сайтів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-</a:t>
            </a:r>
            <a:r>
              <a:rPr lang="ru-RU" b="1" dirty="0" err="1" smtClean="0"/>
              <a:t>Аукціони</a:t>
            </a:r>
            <a:r>
              <a:rPr lang="ru-RU" b="1" dirty="0" smtClean="0"/>
              <a:t> та </a:t>
            </a:r>
            <a:r>
              <a:rPr lang="ru-RU" b="1" dirty="0" err="1" smtClean="0"/>
              <a:t>eCommerce</a:t>
            </a:r>
            <a:r>
              <a:rPr lang="ru-RU" b="1" dirty="0" smtClean="0"/>
              <a:t> </a:t>
            </a:r>
            <a:r>
              <a:rPr lang="ru-RU" dirty="0" smtClean="0"/>
              <a:t>онлайн-</a:t>
            </a:r>
            <a:r>
              <a:rPr lang="ru-RU" dirty="0" err="1" smtClean="0"/>
              <a:t>платформи</a:t>
            </a:r>
            <a:r>
              <a:rPr lang="ru-RU" dirty="0" smtClean="0"/>
              <a:t>, на </a:t>
            </a:r>
            <a:r>
              <a:rPr lang="ru-RU" dirty="0" err="1" smtClean="0"/>
              <a:t>яких</a:t>
            </a:r>
            <a:r>
              <a:rPr lang="ru-RU" dirty="0" smtClean="0"/>
              <a:t> </a:t>
            </a:r>
            <a:r>
              <a:rPr lang="ru-RU" dirty="0" err="1" smtClean="0"/>
              <a:t>користувачі</a:t>
            </a:r>
            <a:r>
              <a:rPr lang="ru-RU" dirty="0" smtClean="0"/>
              <a:t> </a:t>
            </a:r>
            <a:r>
              <a:rPr lang="ru-RU" dirty="0" err="1" smtClean="0"/>
              <a:t>можуть</a:t>
            </a:r>
            <a:r>
              <a:rPr lang="ru-RU" dirty="0" smtClean="0"/>
              <a:t> </a:t>
            </a:r>
            <a:r>
              <a:rPr lang="ru-RU" dirty="0" err="1" smtClean="0"/>
              <a:t>продавати</a:t>
            </a:r>
            <a:r>
              <a:rPr lang="ru-RU" dirty="0" smtClean="0"/>
              <a:t> і </a:t>
            </a:r>
            <a:r>
              <a:rPr lang="ru-RU" dirty="0" err="1" smtClean="0"/>
              <a:t>купувати</a:t>
            </a:r>
            <a:r>
              <a:rPr lang="ru-RU" dirty="0" smtClean="0"/>
              <a:t> </a:t>
            </a:r>
            <a:r>
              <a:rPr lang="ru-RU" dirty="0" err="1" smtClean="0"/>
              <a:t>речі</a:t>
            </a:r>
            <a:r>
              <a:rPr lang="ru-RU" dirty="0" smtClean="0"/>
              <a:t>. По </a:t>
            </a:r>
            <a:r>
              <a:rPr lang="ru-RU" dirty="0" err="1" smtClean="0"/>
              <a:t>суті</a:t>
            </a:r>
            <a:r>
              <a:rPr lang="ru-RU" dirty="0" smtClean="0"/>
              <a:t>, </a:t>
            </a:r>
            <a:r>
              <a:rPr lang="ru-RU" dirty="0" err="1" smtClean="0"/>
              <a:t>це</a:t>
            </a:r>
            <a:r>
              <a:rPr lang="ru-RU" dirty="0" smtClean="0"/>
              <a:t> аналоги барахолок і </a:t>
            </a:r>
            <a:r>
              <a:rPr lang="ru-RU" dirty="0" err="1" smtClean="0"/>
              <a:t>реальних</a:t>
            </a:r>
            <a:r>
              <a:rPr lang="ru-RU" dirty="0" smtClean="0"/>
              <a:t> </a:t>
            </a:r>
            <a:r>
              <a:rPr lang="ru-RU" dirty="0" err="1" smtClean="0"/>
              <a:t>магазинів</a:t>
            </a:r>
            <a:endParaRPr lang="ru-RU" dirty="0" smtClean="0"/>
          </a:p>
          <a:p>
            <a:pPr marL="0" indent="0">
              <a:buNone/>
            </a:pPr>
            <a:r>
              <a:rPr lang="uk-UA" b="1" dirty="0" smtClean="0"/>
              <a:t>-Сайт-візитка </a:t>
            </a:r>
            <a:r>
              <a:rPr lang="uk-UA" dirty="0" smtClean="0"/>
              <a:t>- найпростіший вид сайтів. Найчастіше це </a:t>
            </a:r>
            <a:r>
              <a:rPr lang="uk-UA" dirty="0" err="1" smtClean="0"/>
              <a:t>односторінковий</a:t>
            </a:r>
            <a:r>
              <a:rPr lang="uk-UA" dirty="0" smtClean="0"/>
              <a:t> сайт з інформацією про компанію, </a:t>
            </a:r>
          </a:p>
          <a:p>
            <a:pPr marL="0" indent="0">
              <a:buNone/>
            </a:pPr>
            <a:r>
              <a:rPr lang="uk-UA" dirty="0" smtClean="0"/>
              <a:t>її рід діяльності, а також контактною інформацією.</a:t>
            </a:r>
          </a:p>
          <a:p>
            <a:pPr marL="0" indent="0">
              <a:buNone/>
            </a:pPr>
            <a:r>
              <a:rPr lang="ru-RU" b="1" dirty="0" smtClean="0"/>
              <a:t>-</a:t>
            </a:r>
            <a:r>
              <a:rPr lang="ru-RU" b="1" dirty="0" err="1" smtClean="0"/>
              <a:t>Новинні</a:t>
            </a:r>
            <a:r>
              <a:rPr lang="ru-RU" b="1" dirty="0" smtClean="0"/>
              <a:t> </a:t>
            </a:r>
            <a:r>
              <a:rPr lang="ru-RU" b="1" dirty="0" err="1" smtClean="0"/>
              <a:t>портали</a:t>
            </a:r>
            <a:r>
              <a:rPr lang="ru-RU" b="1" dirty="0" smtClean="0"/>
              <a:t> </a:t>
            </a:r>
            <a:r>
              <a:rPr lang="ru-RU" dirty="0" err="1" smtClean="0"/>
              <a:t>зазвичай</a:t>
            </a:r>
            <a:r>
              <a:rPr lang="ru-RU" dirty="0" smtClean="0"/>
              <a:t> </a:t>
            </a:r>
            <a:r>
              <a:rPr lang="ru-RU" dirty="0" err="1" smtClean="0"/>
              <a:t>виконані</a:t>
            </a:r>
            <a:r>
              <a:rPr lang="ru-RU" dirty="0" smtClean="0"/>
              <a:t> в </a:t>
            </a:r>
            <a:r>
              <a:rPr lang="ru-RU" dirty="0" err="1" smtClean="0"/>
              <a:t>стилі</a:t>
            </a:r>
            <a:r>
              <a:rPr lang="ru-RU" dirty="0" smtClean="0"/>
              <a:t> </a:t>
            </a:r>
            <a:r>
              <a:rPr lang="ru-RU" dirty="0" err="1" smtClean="0"/>
              <a:t>друкованих</a:t>
            </a:r>
            <a:r>
              <a:rPr lang="ru-RU" dirty="0" smtClean="0"/>
              <a:t> газет і </a:t>
            </a:r>
            <a:r>
              <a:rPr lang="ru-RU" dirty="0" err="1" smtClean="0"/>
              <a:t>журналів</a:t>
            </a:r>
            <a:r>
              <a:rPr lang="ru-RU" dirty="0" smtClean="0"/>
              <a:t>, а тому часто є </a:t>
            </a:r>
            <a:r>
              <a:rPr lang="ru-RU" dirty="0" err="1" smtClean="0"/>
              <a:t>продовженням</a:t>
            </a:r>
            <a:r>
              <a:rPr lang="ru-RU" dirty="0" smtClean="0"/>
              <a:t> </a:t>
            </a:r>
            <a:r>
              <a:rPr lang="ru-RU" dirty="0" err="1" smtClean="0"/>
              <a:t>реальних</a:t>
            </a:r>
            <a:r>
              <a:rPr lang="ru-RU" dirty="0" smtClean="0"/>
              <a:t> </a:t>
            </a:r>
            <a:r>
              <a:rPr lang="ru-RU" dirty="0" err="1" smtClean="0"/>
              <a:t>видань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r>
              <a:rPr lang="uk-UA" b="1" dirty="0" smtClean="0"/>
              <a:t>-</a:t>
            </a:r>
            <a:r>
              <a:rPr lang="uk-UA" b="1" dirty="0" err="1" smtClean="0"/>
              <a:t>Файлообмінники</a:t>
            </a:r>
            <a:r>
              <a:rPr lang="uk-UA" dirty="0" smtClean="0"/>
              <a:t> забезпечують найзручніший спосіб передавання та зберігання  </a:t>
            </a:r>
          </a:p>
          <a:p>
            <a:pPr marL="0" indent="0">
              <a:buNone/>
            </a:pPr>
            <a:r>
              <a:rPr lang="uk-UA" b="1" dirty="0" smtClean="0"/>
              <a:t>-Сайти-афіші </a:t>
            </a:r>
            <a:r>
              <a:rPr lang="uk-UA" dirty="0" smtClean="0"/>
              <a:t>інформують користувачів про майбутні події, а також дають змогу ділитися враженнями про ті чи інші </a:t>
            </a:r>
            <a:r>
              <a:rPr lang="uk-UA" smtClean="0"/>
              <a:t>заходи 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171736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РОЗРОБКА/етапи розробки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-</a:t>
            </a:r>
            <a:r>
              <a:rPr lang="ru-RU" b="1" dirty="0" err="1" smtClean="0"/>
              <a:t>Ініціювання</a:t>
            </a:r>
            <a:r>
              <a:rPr lang="ru-RU" b="1" dirty="0" smtClean="0"/>
              <a:t> </a:t>
            </a:r>
            <a:r>
              <a:rPr lang="ru-RU" dirty="0" smtClean="0"/>
              <a:t>:</a:t>
            </a:r>
            <a:r>
              <a:rPr lang="ru-RU" dirty="0" err="1" smtClean="0"/>
              <a:t>формування</a:t>
            </a:r>
            <a:r>
              <a:rPr lang="ru-RU" dirty="0" smtClean="0"/>
              <a:t> </a:t>
            </a:r>
            <a:r>
              <a:rPr lang="ru-RU" dirty="0" err="1"/>
              <a:t>команди</a:t>
            </a:r>
            <a:r>
              <a:rPr lang="ru-RU" dirty="0"/>
              <a:t> </a:t>
            </a:r>
            <a:r>
              <a:rPr lang="ru-RU" dirty="0" err="1"/>
              <a:t>проєкту</a:t>
            </a:r>
            <a:r>
              <a:rPr lang="ru-RU" dirty="0"/>
              <a:t>, </a:t>
            </a:r>
            <a:r>
              <a:rPr lang="ru-RU" dirty="0" err="1"/>
              <a:t>фрахтування</a:t>
            </a:r>
            <a:r>
              <a:rPr lang="ru-RU" dirty="0"/>
              <a:t> </a:t>
            </a:r>
            <a:r>
              <a:rPr lang="ru-RU" dirty="0" err="1"/>
              <a:t>проєктів</a:t>
            </a:r>
            <a:r>
              <a:rPr lang="ru-RU" dirty="0"/>
              <a:t>, запуск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b="1" dirty="0"/>
              <a:t>-</a:t>
            </a:r>
            <a:r>
              <a:rPr lang="ru-RU" b="1" dirty="0" err="1" smtClean="0"/>
              <a:t>Планування</a:t>
            </a:r>
            <a:r>
              <a:rPr lang="ru-RU" dirty="0" smtClean="0"/>
              <a:t>:</a:t>
            </a:r>
            <a:r>
              <a:rPr lang="ru-RU" b="1" dirty="0" smtClean="0"/>
              <a:t> </a:t>
            </a:r>
            <a:r>
              <a:rPr lang="ru-RU" dirty="0" err="1"/>
              <a:t>розбивка</a:t>
            </a:r>
            <a:r>
              <a:rPr lang="ru-RU" dirty="0"/>
              <a:t> </a:t>
            </a:r>
            <a:r>
              <a:rPr lang="ru-RU" dirty="0" err="1"/>
              <a:t>робочих</a:t>
            </a:r>
            <a:r>
              <a:rPr lang="ru-RU" dirty="0"/>
              <a:t> </a:t>
            </a:r>
            <a:r>
              <a:rPr lang="ru-RU" dirty="0" err="1"/>
              <a:t>процесів</a:t>
            </a:r>
            <a:r>
              <a:rPr lang="ru-RU" dirty="0"/>
              <a:t> на </a:t>
            </a:r>
            <a:r>
              <a:rPr lang="ru-RU" dirty="0" err="1"/>
              <a:t>етапи</a:t>
            </a:r>
            <a:r>
              <a:rPr lang="ru-RU" dirty="0"/>
              <a:t> </a:t>
            </a:r>
            <a:r>
              <a:rPr lang="ru-RU" dirty="0" err="1"/>
              <a:t>процесів</a:t>
            </a:r>
            <a:r>
              <a:rPr lang="ru-RU" dirty="0"/>
              <a:t> на </a:t>
            </a:r>
            <a:r>
              <a:rPr lang="ru-RU" dirty="0" err="1"/>
              <a:t>етапи</a:t>
            </a:r>
            <a:r>
              <a:rPr lang="ru-RU" dirty="0"/>
              <a:t>, </a:t>
            </a:r>
            <a:r>
              <a:rPr lang="ru-RU" dirty="0" err="1"/>
              <a:t>оцінка</a:t>
            </a:r>
            <a:r>
              <a:rPr lang="ru-RU" dirty="0"/>
              <a:t> </a:t>
            </a:r>
            <a:r>
              <a:rPr lang="ru-RU" dirty="0" err="1"/>
              <a:t>ризику</a:t>
            </a:r>
            <a:r>
              <a:rPr lang="ru-RU" dirty="0"/>
              <a:t>, </a:t>
            </a:r>
            <a:r>
              <a:rPr lang="ru-RU" dirty="0" err="1"/>
              <a:t>визначення</a:t>
            </a:r>
            <a:r>
              <a:rPr lang="ru-RU" dirty="0"/>
              <a:t> потреб у ресурсах, </a:t>
            </a:r>
            <a:r>
              <a:rPr lang="ru-RU" dirty="0" err="1"/>
              <a:t>завершення</a:t>
            </a:r>
            <a:r>
              <a:rPr lang="ru-RU" dirty="0"/>
              <a:t> потреб у ресурсах, </a:t>
            </a:r>
            <a:r>
              <a:rPr lang="ru-RU" dirty="0" err="1"/>
              <a:t>завершення</a:t>
            </a:r>
            <a:r>
              <a:rPr lang="ru-RU" dirty="0"/>
              <a:t> </a:t>
            </a:r>
            <a:r>
              <a:rPr lang="ru-RU" dirty="0" err="1"/>
              <a:t>графіка</a:t>
            </a:r>
            <a:r>
              <a:rPr lang="ru-RU" dirty="0"/>
              <a:t> і </a:t>
            </a:r>
            <a:r>
              <a:rPr lang="ru-RU" dirty="0" err="1"/>
              <a:t>підготовка</a:t>
            </a:r>
            <a:r>
              <a:rPr lang="ru-RU" dirty="0"/>
              <a:t> до </a:t>
            </a:r>
            <a:r>
              <a:rPr lang="ru-RU" dirty="0" err="1"/>
              <a:t>фактичної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b="1" dirty="0" smtClean="0"/>
              <a:t>-</a:t>
            </a:r>
            <a:r>
              <a:rPr lang="ru-RU" b="1" dirty="0" err="1" smtClean="0"/>
              <a:t>Виконання</a:t>
            </a:r>
            <a:r>
              <a:rPr lang="ru-RU" dirty="0" smtClean="0"/>
              <a:t>: </a:t>
            </a:r>
            <a:r>
              <a:rPr lang="ru-RU" dirty="0"/>
              <a:t>старт </a:t>
            </a:r>
            <a:r>
              <a:rPr lang="ru-RU" dirty="0" err="1"/>
              <a:t>фактичної</a:t>
            </a:r>
            <a:r>
              <a:rPr lang="ru-RU" dirty="0"/>
              <a:t> </a:t>
            </a:r>
            <a:r>
              <a:rPr lang="ru-RU" dirty="0" err="1" smtClean="0"/>
              <a:t>роботи.Коли</a:t>
            </a:r>
            <a:r>
              <a:rPr lang="ru-RU" dirty="0" smtClean="0"/>
              <a:t> </a:t>
            </a:r>
            <a:r>
              <a:rPr lang="ru-RU" dirty="0" err="1"/>
              <a:t>вже</a:t>
            </a:r>
            <a:r>
              <a:rPr lang="ru-RU" dirty="0"/>
              <a:t> є </a:t>
            </a:r>
            <a:r>
              <a:rPr lang="ru-RU" dirty="0" err="1"/>
              <a:t>затверджений</a:t>
            </a:r>
            <a:r>
              <a:rPr lang="ru-RU" dirty="0"/>
              <a:t> </a:t>
            </a:r>
            <a:r>
              <a:rPr lang="ru-RU" dirty="0" err="1"/>
              <a:t>проєктний</a:t>
            </a:r>
            <a:r>
              <a:rPr lang="ru-RU" dirty="0"/>
              <a:t> план, </a:t>
            </a:r>
            <a:r>
              <a:rPr lang="ru-RU" dirty="0" smtClean="0"/>
              <a:t>команда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приступити</a:t>
            </a:r>
            <a:r>
              <a:rPr lang="ru-RU" dirty="0"/>
              <a:t> до </a:t>
            </a:r>
            <a:r>
              <a:rPr lang="ru-RU" dirty="0" err="1"/>
              <a:t>його</a:t>
            </a:r>
            <a:r>
              <a:rPr lang="ru-RU" dirty="0"/>
              <a:t> </a:t>
            </a:r>
            <a:r>
              <a:rPr lang="ru-RU" dirty="0" err="1"/>
              <a:t>виконання</a:t>
            </a:r>
            <a:r>
              <a:rPr lang="ru-RU" dirty="0"/>
              <a:t> </a:t>
            </a:r>
            <a:r>
              <a:rPr lang="ru-RU" dirty="0" err="1"/>
              <a:t>відповідно</a:t>
            </a:r>
            <a:r>
              <a:rPr lang="ru-RU" dirty="0"/>
              <a:t> до </a:t>
            </a:r>
            <a:r>
              <a:rPr lang="ru-RU" dirty="0" err="1"/>
              <a:t>призначених</a:t>
            </a:r>
            <a:r>
              <a:rPr lang="ru-RU" dirty="0"/>
              <a:t> </a:t>
            </a:r>
            <a:r>
              <a:rPr lang="ru-RU" dirty="0" err="1"/>
              <a:t>завдань</a:t>
            </a:r>
            <a:r>
              <a:rPr lang="ru-RU" dirty="0"/>
              <a:t>. </a:t>
            </a:r>
            <a:endParaRPr lang="ru-RU" dirty="0" smtClean="0"/>
          </a:p>
          <a:p>
            <a:pPr marL="0" indent="0">
              <a:buNone/>
            </a:pPr>
            <a:r>
              <a:rPr lang="uk-UA" b="1" dirty="0" smtClean="0"/>
              <a:t>-Моніторинг </a:t>
            </a:r>
            <a:r>
              <a:rPr lang="uk-UA" b="1" dirty="0"/>
              <a:t>і </a:t>
            </a:r>
            <a:r>
              <a:rPr lang="uk-UA" b="1" dirty="0" smtClean="0"/>
              <a:t>контроль</a:t>
            </a:r>
            <a:r>
              <a:rPr lang="uk-UA" dirty="0" smtClean="0"/>
              <a:t>: </a:t>
            </a:r>
            <a:r>
              <a:rPr lang="uk-UA" dirty="0"/>
              <a:t>фактичне управління, звітність </a:t>
            </a:r>
          </a:p>
          <a:p>
            <a:pPr marL="0" indent="0">
              <a:buNone/>
            </a:pPr>
            <a:r>
              <a:rPr lang="uk-UA" dirty="0"/>
              <a:t>і контроль ресурсів і бюджетів на етапі виконання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uk-UA" b="1" dirty="0" smtClean="0"/>
              <a:t>-Закриття проекту </a:t>
            </a:r>
            <a:r>
              <a:rPr lang="uk-UA" dirty="0" smtClean="0"/>
              <a:t>: </a:t>
            </a:r>
            <a:r>
              <a:rPr lang="uk-UA" dirty="0"/>
              <a:t>передача </a:t>
            </a:r>
            <a:r>
              <a:rPr lang="uk-UA" dirty="0" err="1" smtClean="0"/>
              <a:t>проєкту</a:t>
            </a:r>
            <a:r>
              <a:rPr lang="uk-UA" dirty="0"/>
              <a:t>, оцінка витягнутих уроків, відтермінування </a:t>
            </a:r>
            <a:r>
              <a:rPr lang="uk-UA" dirty="0" err="1" smtClean="0"/>
              <a:t>проєктної</a:t>
            </a:r>
            <a:r>
              <a:rPr lang="uk-UA" dirty="0" smtClean="0"/>
              <a:t> </a:t>
            </a:r>
            <a:r>
              <a:rPr lang="uk-UA" dirty="0"/>
              <a:t>команди.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24595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291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 smtClean="0"/>
              <a:t>Курс ВЕБ- РОЗРОБКА/</a:t>
            </a:r>
            <a:r>
              <a:rPr lang="uk-UA" dirty="0" err="1" smtClean="0"/>
              <a:t>бріф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38200" y="1139824"/>
            <a:ext cx="10515600" cy="53432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b="1" dirty="0" smtClean="0"/>
              <a:t>	</a:t>
            </a:r>
            <a:r>
              <a:rPr lang="uk-UA" b="1" dirty="0" err="1" smtClean="0"/>
              <a:t>Бриф</a:t>
            </a:r>
            <a:r>
              <a:rPr lang="uk-UA" b="1" dirty="0" smtClean="0"/>
              <a:t> </a:t>
            </a:r>
            <a:r>
              <a:rPr lang="uk-UA" dirty="0"/>
              <a:t>- це анкета, за допомогою якої клієнт </a:t>
            </a:r>
            <a:r>
              <a:rPr lang="uk-UA" dirty="0" smtClean="0"/>
              <a:t>описує </a:t>
            </a:r>
            <a:r>
              <a:rPr lang="uk-UA" dirty="0"/>
              <a:t>завдання та побажання щодо </a:t>
            </a:r>
            <a:r>
              <a:rPr lang="uk-UA" dirty="0" err="1"/>
              <a:t>проєкту</a:t>
            </a:r>
            <a:r>
              <a:rPr lang="uk-UA" dirty="0"/>
              <a:t>. Це </a:t>
            </a:r>
            <a:r>
              <a:rPr lang="uk-UA" dirty="0" smtClean="0"/>
              <a:t>опитувальник </a:t>
            </a:r>
            <a:r>
              <a:rPr lang="uk-UA" dirty="0"/>
              <a:t>щодо компанії, сайт якої необхідно створити, цільової аудиторії, і побажань </a:t>
            </a:r>
            <a:r>
              <a:rPr lang="uk-UA" dirty="0" smtClean="0"/>
              <a:t>у </a:t>
            </a:r>
            <a:r>
              <a:rPr lang="uk-UA" dirty="0"/>
              <a:t>дизайні</a:t>
            </a:r>
            <a:r>
              <a:rPr lang="uk-UA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dirty="0" err="1" smtClean="0"/>
              <a:t>Потрібно</a:t>
            </a:r>
            <a:r>
              <a:rPr lang="ru-RU" dirty="0" smtClean="0"/>
              <a:t> </a:t>
            </a:r>
            <a:r>
              <a:rPr lang="ru-RU" dirty="0" err="1"/>
              <a:t>розуміти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b="1" dirty="0"/>
              <a:t>правильно </a:t>
            </a:r>
            <a:r>
              <a:rPr lang="ru-RU" b="1" dirty="0" err="1"/>
              <a:t>складеного</a:t>
            </a:r>
            <a:r>
              <a:rPr lang="ru-RU" b="1" dirty="0"/>
              <a:t> брифу </a:t>
            </a:r>
            <a:r>
              <a:rPr lang="ru-RU" dirty="0" err="1"/>
              <a:t>залежить</a:t>
            </a:r>
            <a:r>
              <a:rPr lang="ru-RU" dirty="0"/>
              <a:t> вся </a:t>
            </a:r>
            <a:r>
              <a:rPr lang="ru-RU" dirty="0" err="1"/>
              <a:t>подальша</a:t>
            </a:r>
            <a:r>
              <a:rPr lang="ru-RU" dirty="0"/>
              <a:t> робота. </a:t>
            </a:r>
            <a:r>
              <a:rPr lang="ru-RU" dirty="0" err="1"/>
              <a:t>Адже</a:t>
            </a:r>
            <a:r>
              <a:rPr lang="ru-RU" dirty="0"/>
              <a:t> </a:t>
            </a:r>
            <a:r>
              <a:rPr lang="ru-RU" dirty="0" err="1" smtClean="0"/>
              <a:t>саме</a:t>
            </a:r>
            <a:r>
              <a:rPr lang="ru-RU" dirty="0" smtClean="0"/>
              <a:t> правильно </a:t>
            </a:r>
            <a:r>
              <a:rPr lang="ru-RU" dirty="0" err="1" smtClean="0"/>
              <a:t>структурований</a:t>
            </a:r>
            <a:r>
              <a:rPr lang="ru-RU" dirty="0" smtClean="0"/>
              <a:t> </a:t>
            </a:r>
            <a:r>
              <a:rPr lang="ru-RU" dirty="0"/>
              <a:t>бриф </a:t>
            </a:r>
            <a:r>
              <a:rPr lang="ru-RU" dirty="0" err="1"/>
              <a:t>допомагає</a:t>
            </a:r>
            <a:r>
              <a:rPr lang="ru-RU" dirty="0"/>
              <a:t> </a:t>
            </a:r>
            <a:r>
              <a:rPr lang="ru-RU" dirty="0" err="1"/>
              <a:t>замовнику</a:t>
            </a:r>
            <a:r>
              <a:rPr lang="ru-RU" dirty="0"/>
              <a:t> </a:t>
            </a:r>
            <a:r>
              <a:rPr lang="ru-RU" dirty="0" err="1"/>
              <a:t>чітко</a:t>
            </a:r>
            <a:r>
              <a:rPr lang="ru-RU" dirty="0"/>
              <a:t> </a:t>
            </a:r>
            <a:r>
              <a:rPr lang="ru-RU" dirty="0" err="1"/>
              <a:t>сформулювати</a:t>
            </a:r>
            <a:r>
              <a:rPr lang="ru-RU" dirty="0"/>
              <a:t> </a:t>
            </a:r>
            <a:r>
              <a:rPr lang="ru-RU" dirty="0" err="1"/>
              <a:t>свої</a:t>
            </a:r>
            <a:r>
              <a:rPr lang="ru-RU" dirty="0"/>
              <a:t> </a:t>
            </a:r>
            <a:r>
              <a:rPr lang="ru-RU" dirty="0" err="1"/>
              <a:t>ідеї</a:t>
            </a:r>
            <a:r>
              <a:rPr lang="ru-RU" dirty="0"/>
              <a:t>, </a:t>
            </a:r>
            <a:r>
              <a:rPr lang="ru-RU" dirty="0" err="1"/>
              <a:t>щодо</a:t>
            </a:r>
            <a:r>
              <a:rPr lang="ru-RU" dirty="0"/>
              <a:t> </a:t>
            </a:r>
            <a:r>
              <a:rPr lang="ru-RU" dirty="0" smtClean="0"/>
              <a:t>сайту</a:t>
            </a:r>
          </a:p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b="1" dirty="0" err="1" smtClean="0"/>
              <a:t>Жоден</a:t>
            </a:r>
            <a:r>
              <a:rPr lang="ru-RU" dirty="0" smtClean="0"/>
              <a:t> </a:t>
            </a:r>
            <a:r>
              <a:rPr lang="ru-RU" dirty="0" err="1"/>
              <a:t>посередник</a:t>
            </a:r>
            <a:r>
              <a:rPr lang="ru-RU" dirty="0"/>
              <a:t> не </a:t>
            </a:r>
            <a:r>
              <a:rPr lang="ru-RU" dirty="0" err="1"/>
              <a:t>зможе</a:t>
            </a:r>
            <a:r>
              <a:rPr lang="ru-RU" dirty="0"/>
              <a:t> нормально </a:t>
            </a:r>
            <a:r>
              <a:rPr lang="ru-RU" dirty="0" err="1"/>
              <a:t>пояснити</a:t>
            </a:r>
            <a:r>
              <a:rPr lang="ru-RU" dirty="0"/>
              <a:t> те, як директор </a:t>
            </a:r>
            <a:r>
              <a:rPr lang="ru-RU" dirty="0" err="1"/>
              <a:t>бачить</a:t>
            </a:r>
            <a:r>
              <a:rPr lang="ru-RU" dirty="0"/>
              <a:t> </a:t>
            </a:r>
            <a:r>
              <a:rPr lang="ru-RU" dirty="0" err="1"/>
              <a:t>проєкт</a:t>
            </a:r>
            <a:r>
              <a:rPr lang="ru-RU" dirty="0"/>
              <a:t>. Тому </a:t>
            </a:r>
            <a:r>
              <a:rPr lang="ru-RU" dirty="0" err="1"/>
              <a:t>важливо</a:t>
            </a:r>
            <a:r>
              <a:rPr lang="ru-RU" dirty="0"/>
              <a:t> </a:t>
            </a:r>
            <a:r>
              <a:rPr lang="ru-RU" dirty="0" err="1" smtClean="0"/>
              <a:t>безпосередньо</a:t>
            </a:r>
            <a:r>
              <a:rPr lang="ru-RU" dirty="0" smtClean="0"/>
              <a:t> </a:t>
            </a:r>
            <a:r>
              <a:rPr lang="ru-RU" dirty="0" err="1"/>
              <a:t>спілкуватися</a:t>
            </a:r>
            <a:r>
              <a:rPr lang="ru-RU" dirty="0"/>
              <a:t> </a:t>
            </a:r>
            <a:r>
              <a:rPr lang="ru-RU" dirty="0" err="1"/>
              <a:t>саме</a:t>
            </a:r>
            <a:r>
              <a:rPr lang="ru-RU" dirty="0"/>
              <a:t> з </a:t>
            </a:r>
            <a:r>
              <a:rPr lang="ru-RU" dirty="0" err="1"/>
              <a:t>людиною</a:t>
            </a:r>
            <a:r>
              <a:rPr lang="ru-RU" dirty="0"/>
              <a:t>, яка </a:t>
            </a:r>
            <a:r>
              <a:rPr lang="ru-RU" dirty="0" err="1" smtClean="0"/>
              <a:t>затверджуватиме</a:t>
            </a:r>
            <a:r>
              <a:rPr lang="ru-RU" dirty="0" smtClean="0"/>
              <a:t> </a:t>
            </a:r>
            <a:r>
              <a:rPr lang="ru-RU" dirty="0" err="1"/>
              <a:t>кінцевий</a:t>
            </a:r>
            <a:r>
              <a:rPr lang="ru-RU" dirty="0"/>
              <a:t> </a:t>
            </a:r>
            <a:r>
              <a:rPr lang="ru-RU" dirty="0" err="1"/>
              <a:t>матеріал</a:t>
            </a:r>
            <a:r>
              <a:rPr lang="ru-RU" dirty="0"/>
              <a:t> і </a:t>
            </a:r>
            <a:r>
              <a:rPr lang="ru-RU" dirty="0" err="1"/>
              <a:t>оцінюватиме</a:t>
            </a:r>
            <a:r>
              <a:rPr lang="ru-RU" dirty="0"/>
              <a:t> </a:t>
            </a:r>
            <a:r>
              <a:rPr lang="ru-RU" dirty="0" err="1" smtClean="0"/>
              <a:t>його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dirty="0" err="1" smtClean="0"/>
              <a:t>Після</a:t>
            </a:r>
            <a:r>
              <a:rPr lang="ru-RU" dirty="0" smtClean="0"/>
              <a:t> </a:t>
            </a:r>
            <a:r>
              <a:rPr lang="ru-RU" dirty="0" err="1"/>
              <a:t>отримання</a:t>
            </a:r>
            <a:r>
              <a:rPr lang="ru-RU" dirty="0"/>
              <a:t> </a:t>
            </a:r>
            <a:r>
              <a:rPr lang="ru-RU" dirty="0" err="1"/>
              <a:t>виразного</a:t>
            </a:r>
            <a:r>
              <a:rPr lang="ru-RU" dirty="0"/>
              <a:t> брифу, </a:t>
            </a:r>
            <a:r>
              <a:rPr lang="ru-RU" dirty="0" err="1"/>
              <a:t>можна</a:t>
            </a:r>
            <a:r>
              <a:rPr lang="ru-RU" dirty="0"/>
              <a:t> перейти до </a:t>
            </a:r>
            <a:r>
              <a:rPr lang="ru-RU" b="1" dirty="0" err="1"/>
              <a:t>технічного</a:t>
            </a:r>
            <a:r>
              <a:rPr lang="ru-RU" b="1" dirty="0"/>
              <a:t> </a:t>
            </a:r>
            <a:r>
              <a:rPr lang="ru-RU" b="1" dirty="0" err="1"/>
              <a:t>завдання</a:t>
            </a:r>
            <a:endParaRPr lang="uk-UA" b="1" dirty="0" smtClean="0"/>
          </a:p>
        </p:txBody>
      </p:sp>
    </p:spTree>
    <p:extLst>
      <p:ext uri="{BB962C8B-B14F-4D97-AF65-F5344CB8AC3E}">
        <p14:creationId xmlns:p14="http://schemas.microsoft.com/office/powerpoint/2010/main" val="3084018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527" y="340784"/>
            <a:ext cx="4463281" cy="629529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73" y="360806"/>
            <a:ext cx="4461816" cy="627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3817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3217</TotalTime>
  <Words>1133</Words>
  <Application>Microsoft Office PowerPoint</Application>
  <PresentationFormat>Широкий екран</PresentationFormat>
  <Paragraphs>110</Paragraphs>
  <Slides>25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Тема Office</vt:lpstr>
      <vt:lpstr>Курс ВЕБ- РОЗРОБКА</vt:lpstr>
      <vt:lpstr>Курс ВЕБ- РОЗРОБКА/професії</vt:lpstr>
      <vt:lpstr>Курс ВЕБ- РОЗРОБКА/професії</vt:lpstr>
      <vt:lpstr>Курс ВЕБ- РОЗРОБКА/види сайтів</vt:lpstr>
      <vt:lpstr>Курс ВЕБ- РОЗРОБКА/види сайтів</vt:lpstr>
      <vt:lpstr>Курс ВЕБ- РОЗРОБКА/види сайтів</vt:lpstr>
      <vt:lpstr>Курс ВЕБ- РОЗРОБКА/етапи розробки</vt:lpstr>
      <vt:lpstr>Курс ВЕБ- РОЗРОБКА/бріф</vt:lpstr>
      <vt:lpstr>Презентація PowerPoint</vt:lpstr>
      <vt:lpstr>Презентація PowerPoint</vt:lpstr>
      <vt:lpstr>Курс ВЕБ- РОЗРОБКА/технічне завдання</vt:lpstr>
      <vt:lpstr>Курс ВЕБ- РОЗРОБКА/технічне завдання</vt:lpstr>
      <vt:lpstr>Презентація PowerPoint</vt:lpstr>
      <vt:lpstr>Курс ВЕБ- РОЗРОБКА/інтерфейс</vt:lpstr>
      <vt:lpstr>Курс ВЕБ- РОЗРОБКА/інформаційна архітектура</vt:lpstr>
      <vt:lpstr>Презентація PowerPoint</vt:lpstr>
      <vt:lpstr>Курс ВЕБ- РОЗРОБКА/інформаційна архітектура</vt:lpstr>
      <vt:lpstr>Курс ВЕБ- РОЗРОБКА/ Wireframes</vt:lpstr>
      <vt:lpstr>Презентація PowerPoint</vt:lpstr>
      <vt:lpstr>Курс ВЕБ- РОЗРОБКА/ Hero image 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Дима</dc:creator>
  <cp:lastModifiedBy>Дима</cp:lastModifiedBy>
  <cp:revision>47</cp:revision>
  <dcterms:created xsi:type="dcterms:W3CDTF">2024-03-04T18:02:42Z</dcterms:created>
  <dcterms:modified xsi:type="dcterms:W3CDTF">2024-03-17T12:30:56Z</dcterms:modified>
</cp:coreProperties>
</file>

<file path=docProps/thumbnail.jpeg>
</file>